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5B03B169.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9" r:id="rId4"/>
    <p:sldId id="260" r:id="rId5"/>
    <p:sldId id="264" r:id="rId6"/>
    <p:sldId id="266" r:id="rId7"/>
    <p:sldId id="267" r:id="rId8"/>
    <p:sldId id="262"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P"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70" d="100"/>
          <a:sy n="70" d="100"/>
        </p:scale>
        <p:origin x="525"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8/10/relationships/authors" Target="authors.xml"/></Relationships>
</file>

<file path=ppt/comments/modernComment_100_5B03B169.xml><?xml version="1.0" encoding="utf-8"?>
<p188:cmLst xmlns:a="http://schemas.openxmlformats.org/drawingml/2006/main" xmlns:r="http://schemas.openxmlformats.org/officeDocument/2006/relationships" xmlns:p188="http://schemas.microsoft.com/office/powerpoint/2018/8/main">
  <p188:cm id="{647200F2-088A-42A6-81D4-BA7F07BBC908}" authorId="{00000000-0000-0000-0000-000000000000}" created="2026-04-14T01:28:10.737">
    <ac:txMkLst xmlns:ac="http://schemas.microsoft.com/office/drawing/2013/main/command">
      <pc:docMk xmlns:pc="http://schemas.microsoft.com/office/powerpoint/2013/main/command"/>
      <pc:sldMk xmlns:pc="http://schemas.microsoft.com/office/powerpoint/2013/main/command" cId="1526968681" sldId="256"/>
      <ac:spMk id="10" creationId="{744BD1B9-C9CE-8E14-9AE8-78D5ECF2D80C}"/>
      <ac:txMk cp="0" len="18">
        <ac:context len="257" hash="205213454"/>
      </ac:txMk>
    </ac:txMkLst>
    <p188:pos x="3577026" y="229413"/>
    <p188:txBody>
      <a:bodyPr/>
      <a:lstStyle/>
      <a:p>
        <a:r>
          <a:rPr lang="es-MX"/>
          <a:t>Ser conciso pero lo suficientemente
atractivo e informativo para atraer al lector. Debe
permitir identificar la naturaleza del trabajo y las
variables de estudio.</a:t>
        </a:r>
      </a:p>
    </p188:txBody>
    <p188:extLst>
      <p:ext xmlns:p="http://schemas.openxmlformats.org/presentationml/2006/main" uri="{5BB2D875-25FF-4072-B9AC-8F64D62656EB}">
        <p228:taskDetails xmlns:p228="http://schemas.microsoft.com/office/powerpoint/2022/08/main">
          <p228:history/>
        </p228:taskDetails>
      </p:ext>
    </p188:extLst>
  </p188:cm>
  <p188:cm id="{2F21F954-2C3D-47C9-8D17-A15F239D7FB5}" authorId="{00000000-0000-0000-0000-000000000000}" created="2026-04-14T01:28:28.593">
    <ac:txMkLst xmlns:ac="http://schemas.microsoft.com/office/drawing/2013/main/command">
      <pc:docMk xmlns:pc="http://schemas.microsoft.com/office/powerpoint/2013/main/command"/>
      <pc:sldMk xmlns:pc="http://schemas.microsoft.com/office/powerpoint/2013/main/command" cId="1526968681" sldId="256"/>
      <ac:spMk id="10" creationId="{744BD1B9-C9CE-8E14-9AE8-78D5ECF2D80C}"/>
      <ac:txMk cp="70" len="2">
        <ac:context len="257" hash="205213454"/>
      </ac:txMk>
    </ac:txMkLst>
    <p188:pos x="1005764" y="1112552"/>
    <p188:txBody>
      <a:bodyPr/>
      <a:lstStyle/>
      <a:p>
        <a:r>
          <a:rPr lang="es-MX"/>
          <a:t>Nombre de autores con formato
Primera Letra de Primer Nombre. Primera letra de
Segundo Nombre. Apellido Paterno, Apellido Materno.
Cada autor debe ser separado por comas. Ejemplo.
Pérez González refiere el nombre del primer
participante
E. A. Campos Negrete refiere el nombre de Ernesto
Alejandro
Campos Negrete.</a:t>
        </a:r>
      </a:p>
    </p188:txBody>
    <p188:extLst>
      <p:ext xmlns:p="http://schemas.openxmlformats.org/presentationml/2006/main" uri="{5BB2D875-25FF-4072-B9AC-8F64D62656EB}">
        <p228:taskDetails xmlns:p228="http://schemas.microsoft.com/office/powerpoint/2022/08/main">
          <p228:history/>
        </p228:taskDetails>
      </p:ext>
    </p188:extLst>
  </p188:cm>
  <p188:cm id="{54EDEFE9-F405-4549-B5AF-4F2282E2CFAE}" authorId="{00000000-0000-0000-0000-000000000000}" created="2026-04-14T01:29:13.265">
    <ac:txMkLst xmlns:ac="http://schemas.microsoft.com/office/drawing/2013/main/command">
      <pc:docMk xmlns:pc="http://schemas.microsoft.com/office/powerpoint/2013/main/command"/>
      <pc:sldMk xmlns:pc="http://schemas.microsoft.com/office/powerpoint/2013/main/command" cId="1526968681" sldId="256"/>
      <ac:spMk id="10" creationId="{744BD1B9-C9CE-8E14-9AE8-78D5ECF2D80C}"/>
      <ac:txMk cp="157" len="13">
        <ac:context len="257" hash="205213454"/>
      </ac:txMk>
    </ac:txMkLst>
    <p188:pos x="1341826" y="1894090"/>
    <p188:txBody>
      <a:bodyPr/>
      <a:lstStyle/>
      <a:p>
        <a:r>
          <a:rPr lang="es-MX"/>
          <a:t>Cada autor debe de manifestar el
programa educativo al cual pertenece. En el contexto
del presente ejemplo, un autor es estudiante de la
carrera de Médico Veterinario Zootecnista, mientras
que el restante pertenece a la carrera de Ingeniería en
Sistemas Biológicos. Esta es la razón por la cual dentro
del campo Autores aparecen, al término de nombre
asociado como superíndices, indicadores distintos. En
caso de que esto difiera, un único superíndice asociará
a todos los autores en el mismo programa educativo de
procedencia. Calibrí10 pts. Negritas Orientado a la
izquierda.</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64A561-EB93-C908-D4E6-115F4C9821F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B3A9760D-0460-1BD6-25ED-500DBCB301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BB199144-6DC5-3E2F-4AA2-C8B91C9181E7}"/>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735901A8-9AD9-5E9C-F066-F0DA3DED0E4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FD53702-5EC9-8CE7-7056-1E1B611C946E}"/>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360732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51224A-18A1-5812-D420-BDC4D271D39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7BE93CEB-66CF-7B5B-512D-44A0D5C1C9F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7EB7E62-03A9-4689-01DC-B7C80F01FC4F}"/>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FBCFB77B-185A-F940-D73C-C7445578CA5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D1182D4-EA8E-A80F-B4B4-37B78B0AA920}"/>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1937576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754E7B7-79B9-B808-2C74-D1704EC230C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94DA2CF6-C8FD-7EAF-19B2-249D7DA5E35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7F5C7D7-12E4-6E58-79B0-6F1F92930A7A}"/>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81F97456-593D-20B5-9F5B-FEDD6411F76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BB26B06-B3E0-3429-74A6-A1F7713046E1}"/>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91010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B54988-1CFE-357B-1639-5492B984B922}"/>
              </a:ext>
            </a:extLst>
          </p:cNvPr>
          <p:cNvSpPr>
            <a:spLocks noGrp="1"/>
          </p:cNvSpPr>
          <p:nvPr>
            <p:ph type="title"/>
          </p:nvPr>
        </p:nvSpPr>
        <p:spPr/>
        <p:txBody>
          <a:bodyPr/>
          <a:lstStyle/>
          <a:p>
            <a:r>
              <a:rPr lang="es-ES" dirty="0"/>
              <a:t>Haga clic para modificar el estilo de título del patrón</a:t>
            </a:r>
            <a:endParaRPr lang="es-MX" dirty="0"/>
          </a:p>
        </p:txBody>
      </p:sp>
      <p:sp>
        <p:nvSpPr>
          <p:cNvPr id="3" name="Marcador de contenido 2">
            <a:extLst>
              <a:ext uri="{FF2B5EF4-FFF2-40B4-BE49-F238E27FC236}">
                <a16:creationId xmlns:a16="http://schemas.microsoft.com/office/drawing/2014/main" id="{13F7D27A-BD79-2510-9D63-E5BBF806571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DD00AD6-5C0B-8BDC-6FA9-079A213F1028}"/>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F9F2B5A7-A7F1-AD5B-9B96-DC6222B7327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15C7DCD-5AB1-953F-FCFB-223B11EB992B}"/>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213518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B2715D-7E91-F7C8-30D2-3813B7A3FB5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223218E-44F3-8C51-01FC-729DAB0E2E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EE307AF-0324-D968-8849-EFDACAFC5E99}"/>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D9562118-CB11-6333-45F6-8884D8A51DC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11D9232-BF20-F86B-F030-C48F05F7E287}"/>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137405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0B22C8-60A8-AC63-3CE8-1E2B9E84733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04C5B24-6CD7-B48A-BA08-E5B9148625B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86975AEE-E6B1-A886-E2A6-4FBE1EFE5FB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E85E290F-4DB6-5638-CAD2-6861D8CCE3B4}"/>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6" name="Marcador de pie de página 5">
            <a:extLst>
              <a:ext uri="{FF2B5EF4-FFF2-40B4-BE49-F238E27FC236}">
                <a16:creationId xmlns:a16="http://schemas.microsoft.com/office/drawing/2014/main" id="{CE11AF1B-8F2A-A99B-48E3-E6B6FD621C6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9945007-A440-550F-8FD1-5CB1054F0C17}"/>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281569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25F2DC-A59E-8E01-EA38-326B031BB7B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741F4F7-FF58-BF52-217A-60870A747C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6FF1B46-F610-DECA-B5C8-A19829983B3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325E50F9-C85B-8EC1-544F-29CD04338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ECC3ED7-4781-AF52-CF0F-F0232665D0E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AF984894-E3AB-5777-D5AA-3C60CAF3583F}"/>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8" name="Marcador de pie de página 7">
            <a:extLst>
              <a:ext uri="{FF2B5EF4-FFF2-40B4-BE49-F238E27FC236}">
                <a16:creationId xmlns:a16="http://schemas.microsoft.com/office/drawing/2014/main" id="{74C1290D-B983-60E7-ADBC-C93A1A7E9D51}"/>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F804C4A8-F583-84A3-D78F-0AD6D07C7C9F}"/>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2374619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71EDD-94E3-1F18-2166-ACAADFA1611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273459C3-7FDA-0D8D-9134-127304B0F2D2}"/>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4" name="Marcador de pie de página 3">
            <a:extLst>
              <a:ext uri="{FF2B5EF4-FFF2-40B4-BE49-F238E27FC236}">
                <a16:creationId xmlns:a16="http://schemas.microsoft.com/office/drawing/2014/main" id="{4189A50F-E541-23EE-B083-C98BD80608B9}"/>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DC17FFF8-270D-B915-E2CE-4296276FED99}"/>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252666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131C66D-B5C0-67A7-8173-7E7F25663EBE}"/>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3" name="Marcador de pie de página 2">
            <a:extLst>
              <a:ext uri="{FF2B5EF4-FFF2-40B4-BE49-F238E27FC236}">
                <a16:creationId xmlns:a16="http://schemas.microsoft.com/office/drawing/2014/main" id="{275DB03F-79D1-9013-39AF-95DAD56AB7ED}"/>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8ABAAC1B-9175-7C21-87E7-592E253B6A0E}"/>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417629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1139E1-D4CB-1E89-C767-8AB2A4F39BC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AC5260C4-9D12-A7A6-6C9A-FB79BC4F79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ED61D11C-D502-0E03-AAFE-2BB58BEE66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2AF397F-CE3C-D6A1-5B98-2B9A01C58C8B}"/>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6" name="Marcador de pie de página 5">
            <a:extLst>
              <a:ext uri="{FF2B5EF4-FFF2-40B4-BE49-F238E27FC236}">
                <a16:creationId xmlns:a16="http://schemas.microsoft.com/office/drawing/2014/main" id="{0AEA8428-DB57-4D69-5DE3-5E148557A2DB}"/>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F9C8403-DE1F-8064-20DE-D048339EBE37}"/>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1546814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6B2CE7-CEDA-F125-9919-8E009EFC4B4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6FC3BD99-5ADF-1A08-40EF-68D1E454A6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4731206A-2800-8A40-C3CB-60A39D47CB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64085C3-E6D9-0AAE-7A6B-B4DEBEC4FB73}"/>
              </a:ext>
            </a:extLst>
          </p:cNvPr>
          <p:cNvSpPr>
            <a:spLocks noGrp="1"/>
          </p:cNvSpPr>
          <p:nvPr>
            <p:ph type="dt" sz="half" idx="10"/>
          </p:nvPr>
        </p:nvSpPr>
        <p:spPr/>
        <p:txBody>
          <a:bodyPr/>
          <a:lstStyle/>
          <a:p>
            <a:fld id="{3E90861A-5C4B-4139-845A-068C9269037B}" type="datetimeFigureOut">
              <a:rPr lang="es-MX" smtClean="0"/>
              <a:t>13/04/2026</a:t>
            </a:fld>
            <a:endParaRPr lang="es-MX"/>
          </a:p>
        </p:txBody>
      </p:sp>
      <p:sp>
        <p:nvSpPr>
          <p:cNvPr id="6" name="Marcador de pie de página 5">
            <a:extLst>
              <a:ext uri="{FF2B5EF4-FFF2-40B4-BE49-F238E27FC236}">
                <a16:creationId xmlns:a16="http://schemas.microsoft.com/office/drawing/2014/main" id="{7A3B8443-4CA9-454E-B0AC-5079F713010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589100F-9625-4C5C-132F-746FFBA95456}"/>
              </a:ext>
            </a:extLst>
          </p:cNvPr>
          <p:cNvSpPr>
            <a:spLocks noGrp="1"/>
          </p:cNvSpPr>
          <p:nvPr>
            <p:ph type="sldNum" sz="quarter" idx="12"/>
          </p:nvPr>
        </p:nvSpPr>
        <p:spPr/>
        <p:txBody>
          <a:bodyPr/>
          <a:lstStyle/>
          <a:p>
            <a:fld id="{0C57926A-E27A-4D79-9B1E-CF3B5560481C}" type="slidenum">
              <a:rPr lang="es-MX" smtClean="0"/>
              <a:t>‹Nº›</a:t>
            </a:fld>
            <a:endParaRPr lang="es-MX"/>
          </a:p>
        </p:txBody>
      </p:sp>
    </p:spTree>
    <p:extLst>
      <p:ext uri="{BB962C8B-B14F-4D97-AF65-F5344CB8AC3E}">
        <p14:creationId xmlns:p14="http://schemas.microsoft.com/office/powerpoint/2010/main" val="255896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6DE3995-7BD2-CBCC-FC88-78493AB19DCA}"/>
              </a:ext>
            </a:extLst>
          </p:cNvPr>
          <p:cNvSpPr>
            <a:spLocks noGrp="1"/>
          </p:cNvSpPr>
          <p:nvPr>
            <p:ph type="title"/>
          </p:nvPr>
        </p:nvSpPr>
        <p:spPr>
          <a:xfrm>
            <a:off x="838200" y="1041400"/>
            <a:ext cx="10515600" cy="649288"/>
          </a:xfrm>
          <a:prstGeom prst="rect">
            <a:avLst/>
          </a:prstGeom>
        </p:spPr>
        <p:txBody>
          <a:bodyPr vert="horz" lIns="91440" tIns="45720" rIns="91440" bIns="45720" rtlCol="0" anchor="ctr">
            <a:normAutofit/>
          </a:bodyPr>
          <a:lstStyle/>
          <a:p>
            <a:r>
              <a:rPr lang="es-ES" dirty="0"/>
              <a:t>Haga clic para modificar el estilo de título del patrón</a:t>
            </a:r>
            <a:endParaRPr lang="es-MX" dirty="0"/>
          </a:p>
        </p:txBody>
      </p:sp>
      <p:sp>
        <p:nvSpPr>
          <p:cNvPr id="3" name="Marcador de texto 2">
            <a:extLst>
              <a:ext uri="{FF2B5EF4-FFF2-40B4-BE49-F238E27FC236}">
                <a16:creationId xmlns:a16="http://schemas.microsoft.com/office/drawing/2014/main" id="{8B754587-44AC-12C1-8C84-D4EE3C99F5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23AAEAA-8C96-8108-E60F-837F6A419D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90861A-5C4B-4139-845A-068C9269037B}" type="datetimeFigureOut">
              <a:rPr lang="es-MX" smtClean="0"/>
              <a:t>13/04/2026</a:t>
            </a:fld>
            <a:endParaRPr lang="es-MX"/>
          </a:p>
        </p:txBody>
      </p:sp>
      <p:sp>
        <p:nvSpPr>
          <p:cNvPr id="5" name="Marcador de pie de página 4">
            <a:extLst>
              <a:ext uri="{FF2B5EF4-FFF2-40B4-BE49-F238E27FC236}">
                <a16:creationId xmlns:a16="http://schemas.microsoft.com/office/drawing/2014/main" id="{0AF7CAB3-757A-DEC9-AC53-9398CE08F4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F30C85E4-F88D-965A-26F1-AEE818A32F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57926A-E27A-4D79-9B1E-CF3B5560481C}" type="slidenum">
              <a:rPr lang="es-MX" smtClean="0"/>
              <a:t>‹Nº›</a:t>
            </a:fld>
            <a:endParaRPr lang="es-MX"/>
          </a:p>
        </p:txBody>
      </p:sp>
      <p:pic>
        <p:nvPicPr>
          <p:cNvPr id="7" name="Image 1">
            <a:extLst>
              <a:ext uri="{FF2B5EF4-FFF2-40B4-BE49-F238E27FC236}">
                <a16:creationId xmlns:a16="http://schemas.microsoft.com/office/drawing/2014/main" id="{415BDF15-1CD0-789F-36BE-D9BA18CCCF72}"/>
              </a:ext>
            </a:extLst>
          </p:cNvPr>
          <p:cNvPicPr>
            <a:picLocks/>
          </p:cNvPicPr>
          <p:nvPr userDrawn="1"/>
        </p:nvPicPr>
        <p:blipFill>
          <a:blip r:embed="rId13" cstate="print"/>
          <a:stretch>
            <a:fillRect/>
          </a:stretch>
        </p:blipFill>
        <p:spPr>
          <a:xfrm>
            <a:off x="8940800" y="180498"/>
            <a:ext cx="1442720" cy="793433"/>
          </a:xfrm>
          <a:prstGeom prst="rect">
            <a:avLst/>
          </a:prstGeom>
        </p:spPr>
      </p:pic>
      <p:pic>
        <p:nvPicPr>
          <p:cNvPr id="8" name="Image 2">
            <a:extLst>
              <a:ext uri="{FF2B5EF4-FFF2-40B4-BE49-F238E27FC236}">
                <a16:creationId xmlns:a16="http://schemas.microsoft.com/office/drawing/2014/main" id="{546ACF63-55ED-DA6D-61DE-A487C0435F49}"/>
              </a:ext>
            </a:extLst>
          </p:cNvPr>
          <p:cNvPicPr>
            <a:picLocks/>
          </p:cNvPicPr>
          <p:nvPr userDrawn="1"/>
        </p:nvPicPr>
        <p:blipFill>
          <a:blip r:embed="rId14" cstate="print"/>
          <a:stretch>
            <a:fillRect/>
          </a:stretch>
        </p:blipFill>
        <p:spPr>
          <a:xfrm>
            <a:off x="958850" y="212725"/>
            <a:ext cx="2832100" cy="587375"/>
          </a:xfrm>
          <a:prstGeom prst="rect">
            <a:avLst/>
          </a:prstGeom>
        </p:spPr>
      </p:pic>
    </p:spTree>
    <p:extLst>
      <p:ext uri="{BB962C8B-B14F-4D97-AF65-F5344CB8AC3E}">
        <p14:creationId xmlns:p14="http://schemas.microsoft.com/office/powerpoint/2010/main" val="1509790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microsoft.com/office/2018/10/relationships/comments" Target="../comments/modernComment_100_5B03B16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744BD1B9-C9CE-8E14-9AE8-78D5ECF2D80C}"/>
              </a:ext>
            </a:extLst>
          </p:cNvPr>
          <p:cNvSpPr>
            <a:spLocks noGrp="1"/>
          </p:cNvSpPr>
          <p:nvPr>
            <p:ph idx="1"/>
          </p:nvPr>
        </p:nvSpPr>
        <p:spPr>
          <a:xfrm>
            <a:off x="619836" y="1177356"/>
            <a:ext cx="10515600" cy="4351338"/>
          </a:xfrm>
        </p:spPr>
        <p:txBody>
          <a:bodyPr/>
          <a:lstStyle/>
          <a:p>
            <a:pPr marL="0" indent="0" algn="ctr">
              <a:buNone/>
            </a:pPr>
            <a:r>
              <a:rPr lang="es-ES" sz="3200" b="1" dirty="0">
                <a:latin typeface="Calibri" panose="020F0502020204030204" pitchFamily="34" charset="0"/>
                <a:ea typeface="Calibri" panose="020F0502020204030204" pitchFamily="34" charset="0"/>
                <a:cs typeface="Calibri" panose="020F0502020204030204" pitchFamily="34" charset="0"/>
              </a:rPr>
              <a:t>Título del trabajo. Tipo de letra Calibri 32 </a:t>
            </a:r>
            <a:r>
              <a:rPr lang="es-ES" sz="3200" b="1" dirty="0" err="1">
                <a:latin typeface="Calibri" panose="020F0502020204030204" pitchFamily="34" charset="0"/>
                <a:ea typeface="Calibri" panose="020F0502020204030204" pitchFamily="34" charset="0"/>
                <a:cs typeface="Calibri" panose="020F0502020204030204" pitchFamily="34" charset="0"/>
              </a:rPr>
              <a:t>pts</a:t>
            </a:r>
            <a:r>
              <a:rPr lang="es-ES" sz="3200" b="1" dirty="0">
                <a:latin typeface="Calibri" panose="020F0502020204030204" pitchFamily="34" charset="0"/>
                <a:ea typeface="Calibri" panose="020F0502020204030204" pitchFamily="34" charset="0"/>
                <a:cs typeface="Calibri" panose="020F0502020204030204" pitchFamily="34" charset="0"/>
              </a:rPr>
              <a:t>, Negritas, Centrado</a:t>
            </a:r>
          </a:p>
          <a:p>
            <a:pPr marL="457200" indent="-457200" algn="ctr">
              <a:buAutoNum type="alphaUcPeriod"/>
            </a:pPr>
            <a:r>
              <a:rPr lang="es-ES" sz="2400" b="1" dirty="0">
                <a:latin typeface="Calibri" panose="020F0502020204030204" pitchFamily="34" charset="0"/>
                <a:ea typeface="Calibri" panose="020F0502020204030204" pitchFamily="34" charset="0"/>
                <a:cs typeface="Calibri" panose="020F0502020204030204" pitchFamily="34" charset="0"/>
              </a:rPr>
              <a:t>Pérez González1, E. A. Campos Negrete2 Tipo de letra Calibri 24 </a:t>
            </a:r>
            <a:r>
              <a:rPr lang="es-ES" sz="2400" b="1" dirty="0" err="1">
                <a:latin typeface="Calibri" panose="020F0502020204030204" pitchFamily="34" charset="0"/>
                <a:ea typeface="Calibri" panose="020F0502020204030204" pitchFamily="34" charset="0"/>
                <a:cs typeface="Calibri" panose="020F0502020204030204" pitchFamily="34" charset="0"/>
              </a:rPr>
              <a:t>pts</a:t>
            </a:r>
            <a:r>
              <a:rPr lang="es-ES" sz="2400" b="1" dirty="0">
                <a:latin typeface="Calibri" panose="020F0502020204030204" pitchFamily="34" charset="0"/>
                <a:ea typeface="Calibri" panose="020F0502020204030204" pitchFamily="34" charset="0"/>
                <a:cs typeface="Calibri" panose="020F0502020204030204" pitchFamily="34" charset="0"/>
              </a:rPr>
              <a:t>, Negritas, Centrado</a:t>
            </a:r>
          </a:p>
          <a:p>
            <a:pPr marL="0" indent="0">
              <a:buNone/>
            </a:pPr>
            <a:r>
              <a:rPr lang="es-ES" sz="1800" b="1" dirty="0">
                <a:latin typeface="Calibri" panose="020F0502020204030204" pitchFamily="34" charset="0"/>
                <a:ea typeface="Calibri" panose="020F0502020204030204" pitchFamily="34" charset="0"/>
                <a:cs typeface="Calibri" panose="020F0502020204030204" pitchFamily="34" charset="0"/>
              </a:rPr>
              <a:t>1 Estudiante de Médico Veterinario y Zootecnista. 2 Estudiante de Ingeniería en Sistemas Biológicos</a:t>
            </a:r>
            <a:endParaRPr lang="en-US" sz="18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26968681"/>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19F530-1D13-23EE-35C6-92F0BA650759}"/>
              </a:ext>
            </a:extLst>
          </p:cNvPr>
          <p:cNvSpPr>
            <a:spLocks noGrp="1"/>
          </p:cNvSpPr>
          <p:nvPr>
            <p:ph type="title"/>
          </p:nvPr>
        </p:nvSpPr>
        <p:spPr>
          <a:xfrm>
            <a:off x="551597" y="816212"/>
            <a:ext cx="10515600" cy="649288"/>
          </a:xfrm>
        </p:spPr>
        <p:txBody>
          <a:bodyPr>
            <a:normAutofit fontScale="90000"/>
          </a:bodyPr>
          <a:lstStyle/>
          <a:p>
            <a:pPr algn="ctr"/>
            <a:r>
              <a:rPr lang="es-MX" b="1" dirty="0"/>
              <a:t>Introducción</a:t>
            </a:r>
          </a:p>
        </p:txBody>
      </p:sp>
      <p:sp>
        <p:nvSpPr>
          <p:cNvPr id="3" name="Marcador de contenido 2">
            <a:extLst>
              <a:ext uri="{FF2B5EF4-FFF2-40B4-BE49-F238E27FC236}">
                <a16:creationId xmlns:a16="http://schemas.microsoft.com/office/drawing/2014/main" id="{173D7F07-D65D-4388-41FA-CCBD47211657}"/>
              </a:ext>
            </a:extLst>
          </p:cNvPr>
          <p:cNvSpPr>
            <a:spLocks noGrp="1"/>
          </p:cNvSpPr>
          <p:nvPr>
            <p:ph idx="1"/>
          </p:nvPr>
        </p:nvSpPr>
        <p:spPr>
          <a:xfrm>
            <a:off x="749489" y="1465500"/>
            <a:ext cx="10515600" cy="4351338"/>
          </a:xfrm>
        </p:spPr>
        <p:txBody>
          <a:bodyPr>
            <a:noAutofit/>
          </a:bodyPr>
          <a:lstStyle/>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Está conformada por: Planteamiento del problema, justificación y pregunta específica de investigación. Tipo de letra Calibri 18 </a:t>
            </a:r>
            <a:r>
              <a:rPr lang="es-ES" sz="1800" dirty="0" err="1">
                <a:latin typeface="Calibri" panose="020F0502020204030204" pitchFamily="34" charset="0"/>
                <a:ea typeface="Calibri" panose="020F0502020204030204" pitchFamily="34" charset="0"/>
                <a:cs typeface="Calibri" panose="020F0502020204030204" pitchFamily="34" charset="0"/>
              </a:rPr>
              <a:t>pts</a:t>
            </a:r>
            <a:r>
              <a:rPr lang="es-ES" sz="1800" dirty="0">
                <a:latin typeface="Calibri" panose="020F0502020204030204" pitchFamily="34" charset="0"/>
                <a:ea typeface="Calibri" panose="020F0502020204030204" pitchFamily="34" charset="0"/>
                <a:cs typeface="Calibri" panose="020F0502020204030204" pitchFamily="34" charset="0"/>
              </a:rPr>
              <a:t>, justificado.</a:t>
            </a: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 Planteamiento del problema: Se debe afinar y estructurar formalmente la idea de lo que se desea investigar y delimitar un problema específico en términos concretos y explícitos. Se inicia con la descripción del problema o fenómeno central que motiva la investigación. Se desglosan los conceptos y datos que lo constituyen con fundamento en información, en caso de que aplique, de instituciones oficiales (INEGI, IIEG, OMS, ENSANUT, Bases de Datos Científicas, etc.). Si los autores consideran conveniente puede incluir información de reportes de investigación, tesis, libros, etc. En todo caso será esta información obtenida de espacios científicos válidos. Es posible ir de problemas generales a particulares, teniendo cuidado en mantenerse centrado en su objeto de estudio.</a:t>
            </a: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 Justificación: Es necesario fundamentar o argumentar las razones que motivan a realizar el estudio (¿por qué es conveniente llevar a cabo la investigación?) con base en la literatura publicada. Además, se sugiere que </a:t>
            </a:r>
            <a:r>
              <a:rPr lang="es-ES" sz="1800" dirty="0" err="1">
                <a:latin typeface="Calibri" panose="020F0502020204030204" pitchFamily="34" charset="0"/>
                <a:ea typeface="Calibri" panose="020F0502020204030204" pitchFamily="34" charset="0"/>
                <a:cs typeface="Calibri" panose="020F0502020204030204" pitchFamily="34" charset="0"/>
              </a:rPr>
              <a:t>seDefine</a:t>
            </a:r>
            <a:r>
              <a:rPr lang="es-ES" sz="1800" dirty="0">
                <a:latin typeface="Calibri" panose="020F0502020204030204" pitchFamily="34" charset="0"/>
                <a:ea typeface="Calibri" panose="020F0502020204030204" pitchFamily="34" charset="0"/>
                <a:cs typeface="Calibri" panose="020F0502020204030204" pitchFamily="34" charset="0"/>
              </a:rPr>
              <a:t> el qué, dónde y cuándo se va a realizar el estudio. No se utilizarán verbos en infinitivo como se hace con los objetivos. Es conveniente incluir en quién o quiénes se hace el estudio o en qué áreas o campos se trabajará y por último incluir el dónde y cuándo se va a realizar la investigación. Tipo de letra Calibri 18 pts. Texto Justificado. describa los beneficios que se derivan de la investigación.</a:t>
            </a: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 Pregunta específica de investigación: Una vez que se ha establecido con claridad cuál es el problema de estudio, éste deberá ser convertido en una pregunta de investigación.</a:t>
            </a:r>
            <a:endParaRPr lang="es-MX"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1475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5DEBD4-B18D-891D-E74B-D2FA6E9975E4}"/>
              </a:ext>
            </a:extLst>
          </p:cNvPr>
          <p:cNvSpPr>
            <a:spLocks noGrp="1"/>
          </p:cNvSpPr>
          <p:nvPr>
            <p:ph type="title"/>
          </p:nvPr>
        </p:nvSpPr>
        <p:spPr/>
        <p:txBody>
          <a:bodyPr>
            <a:normAutofit fontScale="90000"/>
          </a:bodyPr>
          <a:lstStyle/>
          <a:p>
            <a:pPr algn="ctr"/>
            <a:r>
              <a:rPr lang="es-MX" b="1" dirty="0"/>
              <a:t>Objetivo general</a:t>
            </a:r>
          </a:p>
        </p:txBody>
      </p:sp>
      <p:sp>
        <p:nvSpPr>
          <p:cNvPr id="3" name="Marcador de contenido 2">
            <a:extLst>
              <a:ext uri="{FF2B5EF4-FFF2-40B4-BE49-F238E27FC236}">
                <a16:creationId xmlns:a16="http://schemas.microsoft.com/office/drawing/2014/main" id="{38FB4A6B-E74B-CABF-1449-EA09C901C5AE}"/>
              </a:ext>
            </a:extLst>
          </p:cNvPr>
          <p:cNvSpPr>
            <a:spLocks noGrp="1"/>
          </p:cNvSpPr>
          <p:nvPr>
            <p:ph idx="1"/>
          </p:nvPr>
        </p:nvSpPr>
        <p:spPr>
          <a:xfrm>
            <a:off x="838200" y="2078108"/>
            <a:ext cx="10515600" cy="4351338"/>
          </a:xfrm>
        </p:spPr>
        <p:txBody>
          <a:bodyPr/>
          <a:lstStyle/>
          <a:p>
            <a:pPr marL="0" indent="0" algn="just">
              <a:buNone/>
            </a:pPr>
            <a:r>
              <a:rPr lang="es-ES" dirty="0">
                <a:latin typeface="Calibri" panose="020F0502020204030204" pitchFamily="34" charset="0"/>
                <a:ea typeface="Calibri" panose="020F0502020204030204" pitchFamily="34" charset="0"/>
                <a:cs typeface="Calibri" panose="020F0502020204030204" pitchFamily="34" charset="0"/>
              </a:rPr>
              <a:t>El objetivo expresa lo que se pretende lograr a través de la investigación; es el propósito fundamental que guía el estudio. Su redacción se inicia con un verbo en infinitivo. Tipo de letra Calibri 28 </a:t>
            </a:r>
            <a:r>
              <a:rPr lang="es-ES" dirty="0" err="1">
                <a:latin typeface="Calibri" panose="020F0502020204030204" pitchFamily="34" charset="0"/>
                <a:ea typeface="Calibri" panose="020F0502020204030204" pitchFamily="34" charset="0"/>
                <a:cs typeface="Calibri" panose="020F0502020204030204" pitchFamily="34" charset="0"/>
              </a:rPr>
              <a:t>pts</a:t>
            </a:r>
            <a:r>
              <a:rPr lang="es-ES" dirty="0">
                <a:latin typeface="Calibri" panose="020F0502020204030204" pitchFamily="34" charset="0"/>
                <a:ea typeface="Calibri" panose="020F0502020204030204" pitchFamily="34" charset="0"/>
                <a:cs typeface="Calibri" panose="020F0502020204030204" pitchFamily="34" charset="0"/>
              </a:rPr>
              <a:t>, justificado.</a:t>
            </a:r>
            <a:endParaRPr lang="es-MX"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3267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130F3C-02BA-12C8-D40E-7E2DCC5A6EC5}"/>
              </a:ext>
            </a:extLst>
          </p:cNvPr>
          <p:cNvSpPr>
            <a:spLocks noGrp="1"/>
          </p:cNvSpPr>
          <p:nvPr>
            <p:ph type="title"/>
          </p:nvPr>
        </p:nvSpPr>
        <p:spPr/>
        <p:txBody>
          <a:bodyPr>
            <a:normAutofit fontScale="90000"/>
          </a:bodyPr>
          <a:lstStyle/>
          <a:p>
            <a:pPr algn="ctr"/>
            <a:r>
              <a:rPr lang="es-MX" b="1" dirty="0"/>
              <a:t>Metodología</a:t>
            </a:r>
          </a:p>
        </p:txBody>
      </p:sp>
      <p:sp>
        <p:nvSpPr>
          <p:cNvPr id="3" name="Marcador de contenido 2">
            <a:extLst>
              <a:ext uri="{FF2B5EF4-FFF2-40B4-BE49-F238E27FC236}">
                <a16:creationId xmlns:a16="http://schemas.microsoft.com/office/drawing/2014/main" id="{8C687E7B-BE20-B5B4-4BFC-066064A4FDF8}"/>
              </a:ext>
            </a:extLst>
          </p:cNvPr>
          <p:cNvSpPr>
            <a:spLocks noGrp="1"/>
          </p:cNvSpPr>
          <p:nvPr>
            <p:ph idx="1"/>
          </p:nvPr>
        </p:nvSpPr>
        <p:spPr/>
        <p:txBody>
          <a:bodyPr>
            <a:normAutofit/>
          </a:bodyPr>
          <a:lstStyle/>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Describir de forma clara los métodos y técnicas de recopilación y análisis de la información recolectada. Tipo de letra Calibri 18 </a:t>
            </a:r>
            <a:r>
              <a:rPr lang="es-ES" sz="1800" dirty="0" err="1">
                <a:latin typeface="Calibri" panose="020F0502020204030204" pitchFamily="34" charset="0"/>
                <a:ea typeface="Calibri" panose="020F0502020204030204" pitchFamily="34" charset="0"/>
                <a:cs typeface="Calibri" panose="020F0502020204030204" pitchFamily="34" charset="0"/>
              </a:rPr>
              <a:t>pts</a:t>
            </a:r>
            <a:r>
              <a:rPr lang="es-ES" sz="1800" dirty="0">
                <a:latin typeface="Calibri" panose="020F0502020204030204" pitchFamily="34" charset="0"/>
                <a:ea typeface="Calibri" panose="020F0502020204030204" pitchFamily="34" charset="0"/>
                <a:cs typeface="Calibri" panose="020F0502020204030204" pitchFamily="34" charset="0"/>
              </a:rPr>
              <a:t>, justificado.</a:t>
            </a:r>
            <a:endParaRPr lang="es-MX"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4680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5962C-ADF3-6F11-5D7D-FAA42F39648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C6B3903-E102-9E0C-C70B-42AEBE8C9632}"/>
              </a:ext>
            </a:extLst>
          </p:cNvPr>
          <p:cNvSpPr>
            <a:spLocks noGrp="1"/>
          </p:cNvSpPr>
          <p:nvPr>
            <p:ph type="title"/>
          </p:nvPr>
        </p:nvSpPr>
        <p:spPr/>
        <p:txBody>
          <a:bodyPr>
            <a:normAutofit fontScale="90000"/>
          </a:bodyPr>
          <a:lstStyle/>
          <a:p>
            <a:pPr algn="ctr"/>
            <a:r>
              <a:rPr lang="es-MX" b="1" dirty="0"/>
              <a:t>Resultados</a:t>
            </a:r>
          </a:p>
        </p:txBody>
      </p:sp>
      <p:sp>
        <p:nvSpPr>
          <p:cNvPr id="3" name="Marcador de contenido 2">
            <a:extLst>
              <a:ext uri="{FF2B5EF4-FFF2-40B4-BE49-F238E27FC236}">
                <a16:creationId xmlns:a16="http://schemas.microsoft.com/office/drawing/2014/main" id="{9459EB42-541F-B7BA-E2F7-D9DBB42A552E}"/>
              </a:ext>
            </a:extLst>
          </p:cNvPr>
          <p:cNvSpPr>
            <a:spLocks noGrp="1"/>
          </p:cNvSpPr>
          <p:nvPr>
            <p:ph idx="1"/>
          </p:nvPr>
        </p:nvSpPr>
        <p:spPr/>
        <p:txBody>
          <a:bodyPr>
            <a:normAutofit/>
          </a:bodyPr>
          <a:lstStyle/>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En este apartado el investigador se limita a describir sus resultados principales mediante el uso de tablas, cuadros, gráficas, dibujos, diagramas o mapas. Cada uno de estos elementos debe ir numerado y acompañado de un texto o título explicativo. El análisis de los resultados consiste en la interpretación de los hallazgos relacionados con el problema de investigación, los objetivos propuestos, la hipótesis, la (s) preguntas formuladas y la teoría o presupuestos planteados en el marco teórico. </a:t>
            </a: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En el análisis también debe indicarse si el estudio respondió o no a las hipótesis o preguntas planteadas para desarrollar los objetivos de estudio. Tipo de letra Calibri 18 </a:t>
            </a:r>
            <a:r>
              <a:rPr lang="es-ES" sz="1800" dirty="0" err="1">
                <a:latin typeface="Calibri" panose="020F0502020204030204" pitchFamily="34" charset="0"/>
                <a:ea typeface="Calibri" panose="020F0502020204030204" pitchFamily="34" charset="0"/>
                <a:cs typeface="Calibri" panose="020F0502020204030204" pitchFamily="34" charset="0"/>
              </a:rPr>
              <a:t>pts</a:t>
            </a:r>
            <a:r>
              <a:rPr lang="es-ES" sz="1800" dirty="0">
                <a:latin typeface="Calibri" panose="020F0502020204030204" pitchFamily="34" charset="0"/>
                <a:ea typeface="Calibri" panose="020F0502020204030204" pitchFamily="34" charset="0"/>
                <a:cs typeface="Calibri" panose="020F0502020204030204" pitchFamily="34" charset="0"/>
              </a:rPr>
              <a:t>, justificado. En caso de ser necesaria la inclusión de Figuras, éstas deberán mantenerse centradas dentro de la columna correspondiente. La etiqueta asociada será con letra Calibri 14 pts. Centrada en negrita. La figura deberá ser referenciada en el texto de documento.</a:t>
            </a:r>
            <a:endParaRPr lang="es-MX"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4167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FD779-20F1-511F-7DC5-313AD07F96A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19C03D3-B4D2-AC48-459B-319A3DAB30FD}"/>
              </a:ext>
            </a:extLst>
          </p:cNvPr>
          <p:cNvSpPr>
            <a:spLocks noGrp="1"/>
          </p:cNvSpPr>
          <p:nvPr>
            <p:ph type="title"/>
          </p:nvPr>
        </p:nvSpPr>
        <p:spPr/>
        <p:txBody>
          <a:bodyPr>
            <a:normAutofit fontScale="90000"/>
          </a:bodyPr>
          <a:lstStyle/>
          <a:p>
            <a:pPr algn="ctr"/>
            <a:r>
              <a:rPr lang="es-MX" b="1" dirty="0"/>
              <a:t>Resultados</a:t>
            </a:r>
          </a:p>
        </p:txBody>
      </p:sp>
      <p:sp>
        <p:nvSpPr>
          <p:cNvPr id="3" name="Marcador de contenido 2">
            <a:extLst>
              <a:ext uri="{FF2B5EF4-FFF2-40B4-BE49-F238E27FC236}">
                <a16:creationId xmlns:a16="http://schemas.microsoft.com/office/drawing/2014/main" id="{95FB863C-8EC1-DBD0-FA16-9443905F3EFE}"/>
              </a:ext>
            </a:extLst>
          </p:cNvPr>
          <p:cNvSpPr>
            <a:spLocks noGrp="1"/>
          </p:cNvSpPr>
          <p:nvPr>
            <p:ph idx="1"/>
          </p:nvPr>
        </p:nvSpPr>
        <p:spPr/>
        <p:txBody>
          <a:bodyPr>
            <a:normAutofit/>
          </a:bodyPr>
          <a:lstStyle/>
          <a:p>
            <a:pPr marL="0" indent="0" algn="just">
              <a:buNone/>
            </a:pPr>
            <a:r>
              <a:rPr lang="es-ES" sz="1600" b="1" dirty="0">
                <a:latin typeface="Calibri" panose="020F0502020204030204" pitchFamily="34" charset="0"/>
                <a:ea typeface="Calibri" panose="020F0502020204030204" pitchFamily="34" charset="0"/>
                <a:cs typeface="Calibri" panose="020F0502020204030204" pitchFamily="34" charset="0"/>
              </a:rPr>
              <a:t>Figura 1. Leones Negros de la Universidad de Guadalajara</a:t>
            </a:r>
          </a:p>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endParaRPr lang="es-ES"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s-ES" sz="1400" i="1" dirty="0">
                <a:latin typeface="Calibri" panose="020F0502020204030204" pitchFamily="34" charset="0"/>
                <a:ea typeface="Calibri" panose="020F0502020204030204" pitchFamily="34" charset="0"/>
                <a:cs typeface="Calibri" panose="020F0502020204030204" pitchFamily="34" charset="0"/>
              </a:rPr>
              <a:t>Nota: </a:t>
            </a:r>
            <a:r>
              <a:rPr lang="es-ES" sz="1400" dirty="0">
                <a:latin typeface="Calibri" panose="020F0502020204030204" pitchFamily="34" charset="0"/>
                <a:ea typeface="Calibri" panose="020F0502020204030204" pitchFamily="34" charset="0"/>
                <a:cs typeface="Calibri" panose="020F0502020204030204" pitchFamily="34" charset="0"/>
              </a:rPr>
              <a:t>Tomado de la página oficial de la UDG.</a:t>
            </a:r>
          </a:p>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En el caso de tablas, la etiqueta asociada será como en las figuras. Los títulos de cada columna deberán ser en letra </a:t>
            </a:r>
            <a:r>
              <a:rPr lang="es-ES" sz="1800" dirty="0" err="1">
                <a:latin typeface="Calibri" panose="020F0502020204030204" pitchFamily="34" charset="0"/>
                <a:ea typeface="Calibri" panose="020F0502020204030204" pitchFamily="34" charset="0"/>
                <a:cs typeface="Calibri" panose="020F0502020204030204" pitchFamily="34" charset="0"/>
              </a:rPr>
              <a:t>Calibrí</a:t>
            </a:r>
            <a:r>
              <a:rPr lang="es-ES" sz="1800" dirty="0">
                <a:latin typeface="Calibri" panose="020F0502020204030204" pitchFamily="34" charset="0"/>
                <a:ea typeface="Calibri" panose="020F0502020204030204" pitchFamily="34" charset="0"/>
                <a:cs typeface="Calibri" panose="020F0502020204030204" pitchFamily="34" charset="0"/>
              </a:rPr>
              <a:t> 16 </a:t>
            </a:r>
            <a:r>
              <a:rPr lang="es-ES" sz="1800" dirty="0" err="1">
                <a:latin typeface="Calibri" panose="020F0502020204030204" pitchFamily="34" charset="0"/>
                <a:ea typeface="Calibri" panose="020F0502020204030204" pitchFamily="34" charset="0"/>
                <a:cs typeface="Calibri" panose="020F0502020204030204" pitchFamily="34" charset="0"/>
              </a:rPr>
              <a:t>pts</a:t>
            </a:r>
            <a:r>
              <a:rPr lang="es-ES" sz="1800" dirty="0">
                <a:latin typeface="Calibri" panose="020F0502020204030204" pitchFamily="34" charset="0"/>
                <a:ea typeface="Calibri" panose="020F0502020204030204" pitchFamily="34" charset="0"/>
                <a:cs typeface="Calibri" panose="020F0502020204030204" pitchFamily="34" charset="0"/>
              </a:rPr>
              <a:t>, centrada, negritas y mayúsculas. La nota será en tamaño 14 y el resto de la información de cada casilla será en letra </a:t>
            </a:r>
            <a:r>
              <a:rPr lang="es-ES" sz="1800" dirty="0" err="1">
                <a:latin typeface="Calibri" panose="020F0502020204030204" pitchFamily="34" charset="0"/>
                <a:ea typeface="Calibri" panose="020F0502020204030204" pitchFamily="34" charset="0"/>
                <a:cs typeface="Calibri" panose="020F0502020204030204" pitchFamily="34" charset="0"/>
              </a:rPr>
              <a:t>Calibrí</a:t>
            </a:r>
            <a:r>
              <a:rPr lang="es-ES" sz="1800" dirty="0">
                <a:latin typeface="Calibri" panose="020F0502020204030204" pitchFamily="34" charset="0"/>
                <a:ea typeface="Calibri" panose="020F0502020204030204" pitchFamily="34" charset="0"/>
                <a:cs typeface="Calibri" panose="020F0502020204030204" pitchFamily="34" charset="0"/>
              </a:rPr>
              <a:t> 10 pts. justificado.</a:t>
            </a:r>
            <a:endParaRPr lang="es-MX" sz="18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n 3">
            <a:extLst>
              <a:ext uri="{FF2B5EF4-FFF2-40B4-BE49-F238E27FC236}">
                <a16:creationId xmlns:a16="http://schemas.microsoft.com/office/drawing/2014/main" id="{464D9399-8E4F-5E49-D855-76D6CD64528E}"/>
              </a:ext>
            </a:extLst>
          </p:cNvPr>
          <p:cNvPicPr>
            <a:picLocks noChangeAspect="1"/>
          </p:cNvPicPr>
          <p:nvPr/>
        </p:nvPicPr>
        <p:blipFill>
          <a:blip r:embed="rId2"/>
          <a:stretch>
            <a:fillRect/>
          </a:stretch>
        </p:blipFill>
        <p:spPr>
          <a:xfrm>
            <a:off x="2607007" y="2342013"/>
            <a:ext cx="1409700" cy="1409700"/>
          </a:xfrm>
          <a:prstGeom prst="rect">
            <a:avLst/>
          </a:prstGeom>
        </p:spPr>
      </p:pic>
    </p:spTree>
    <p:extLst>
      <p:ext uri="{BB962C8B-B14F-4D97-AF65-F5344CB8AC3E}">
        <p14:creationId xmlns:p14="http://schemas.microsoft.com/office/powerpoint/2010/main" val="353095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DEC4D-B46A-005F-48FC-2202A7E2540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5530AB7-14BF-4869-0940-0FF17B4E4770}"/>
              </a:ext>
            </a:extLst>
          </p:cNvPr>
          <p:cNvSpPr>
            <a:spLocks noGrp="1"/>
          </p:cNvSpPr>
          <p:nvPr>
            <p:ph type="title"/>
          </p:nvPr>
        </p:nvSpPr>
        <p:spPr/>
        <p:txBody>
          <a:bodyPr>
            <a:normAutofit fontScale="90000"/>
          </a:bodyPr>
          <a:lstStyle/>
          <a:p>
            <a:pPr algn="ctr"/>
            <a:r>
              <a:rPr lang="es-MX" b="1" dirty="0"/>
              <a:t>Conclusiones</a:t>
            </a:r>
          </a:p>
        </p:txBody>
      </p:sp>
      <p:sp>
        <p:nvSpPr>
          <p:cNvPr id="3" name="Marcador de contenido 2">
            <a:extLst>
              <a:ext uri="{FF2B5EF4-FFF2-40B4-BE49-F238E27FC236}">
                <a16:creationId xmlns:a16="http://schemas.microsoft.com/office/drawing/2014/main" id="{57DF0B0C-8660-C808-752A-AC7A9C709A77}"/>
              </a:ext>
            </a:extLst>
          </p:cNvPr>
          <p:cNvSpPr>
            <a:spLocks noGrp="1"/>
          </p:cNvSpPr>
          <p:nvPr>
            <p:ph idx="1"/>
          </p:nvPr>
        </p:nvSpPr>
        <p:spPr/>
        <p:txBody>
          <a:bodyPr>
            <a:normAutofit/>
          </a:bodyPr>
          <a:lstStyle/>
          <a:p>
            <a:pPr marL="0" indent="0" algn="just">
              <a:buNone/>
            </a:pPr>
            <a:r>
              <a:rPr lang="es-ES" sz="1800" dirty="0">
                <a:latin typeface="Calibri" panose="020F0502020204030204" pitchFamily="34" charset="0"/>
                <a:ea typeface="Calibri" panose="020F0502020204030204" pitchFamily="34" charset="0"/>
                <a:cs typeface="Calibri" panose="020F0502020204030204" pitchFamily="34" charset="0"/>
              </a:rPr>
              <a:t>Se presentan comúnmente como un resumen de la discusión de los resultados previamente presentados, que se efectuará haciendo referencia a los objetivos del trabajo y a los antecedentes obtenidos de la revisión de la bibliografía. En general se escribe en pasado o en presente impersonal (tercera persona). Esta es sin duda una de las partes más importantes del informe y donde el investigador desarrolla toda su capacidad de análisis. Tipo de letra Calibri 18 </a:t>
            </a:r>
            <a:r>
              <a:rPr lang="es-ES" sz="1800" dirty="0" err="1">
                <a:latin typeface="Calibri" panose="020F0502020204030204" pitchFamily="34" charset="0"/>
                <a:ea typeface="Calibri" panose="020F0502020204030204" pitchFamily="34" charset="0"/>
                <a:cs typeface="Calibri" panose="020F0502020204030204" pitchFamily="34" charset="0"/>
              </a:rPr>
              <a:t>pts</a:t>
            </a:r>
            <a:r>
              <a:rPr lang="es-ES" sz="1800" dirty="0">
                <a:latin typeface="Calibri" panose="020F0502020204030204" pitchFamily="34" charset="0"/>
                <a:ea typeface="Calibri" panose="020F0502020204030204" pitchFamily="34" charset="0"/>
                <a:cs typeface="Calibri" panose="020F0502020204030204" pitchFamily="34" charset="0"/>
              </a:rPr>
              <a:t>, justificado.</a:t>
            </a:r>
            <a:endParaRPr lang="es-MX" sz="18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9525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65804E-B0DE-A3A8-FC89-B91300F4DA9B}"/>
              </a:ext>
            </a:extLst>
          </p:cNvPr>
          <p:cNvSpPr>
            <a:spLocks noGrp="1"/>
          </p:cNvSpPr>
          <p:nvPr>
            <p:ph type="title"/>
          </p:nvPr>
        </p:nvSpPr>
        <p:spPr/>
        <p:txBody>
          <a:bodyPr>
            <a:normAutofit fontScale="90000"/>
          </a:bodyPr>
          <a:lstStyle/>
          <a:p>
            <a:pPr algn="ctr"/>
            <a:r>
              <a:rPr lang="es-MX" b="1" dirty="0"/>
              <a:t>Literatura citada</a:t>
            </a:r>
          </a:p>
        </p:txBody>
      </p:sp>
      <p:sp>
        <p:nvSpPr>
          <p:cNvPr id="3" name="Marcador de contenido 2">
            <a:extLst>
              <a:ext uri="{FF2B5EF4-FFF2-40B4-BE49-F238E27FC236}">
                <a16:creationId xmlns:a16="http://schemas.microsoft.com/office/drawing/2014/main" id="{A9C56E63-CBCE-19A0-758C-3726718B0BBE}"/>
              </a:ext>
            </a:extLst>
          </p:cNvPr>
          <p:cNvSpPr>
            <a:spLocks noGrp="1"/>
          </p:cNvSpPr>
          <p:nvPr>
            <p:ph idx="1"/>
          </p:nvPr>
        </p:nvSpPr>
        <p:spPr/>
        <p:txBody>
          <a:bodyPr>
            <a:normAutofit/>
          </a:bodyPr>
          <a:lstStyle/>
          <a:p>
            <a:pPr marL="0" indent="0" algn="just">
              <a:buNone/>
            </a:pPr>
            <a:r>
              <a:rPr lang="es-ES" sz="1800" dirty="0"/>
              <a:t>Lineamientos de la American </a:t>
            </a:r>
            <a:r>
              <a:rPr lang="es-ES" sz="1800" dirty="0" err="1"/>
              <a:t>Psychological</a:t>
            </a:r>
            <a:r>
              <a:rPr lang="es-ES" sz="1800" dirty="0"/>
              <a:t> </a:t>
            </a:r>
            <a:r>
              <a:rPr lang="es-ES" sz="1800" dirty="0" err="1"/>
              <a:t>Association</a:t>
            </a:r>
            <a:r>
              <a:rPr lang="es-ES" sz="1800" dirty="0"/>
              <a:t> (APA) 7a. Edición. Se sugiere revisar documento Guía Rápida APA </a:t>
            </a:r>
            <a:r>
              <a:rPr lang="es-ES" sz="1800" dirty="0" err="1"/>
              <a:t>pdf</a:t>
            </a:r>
            <a:r>
              <a:rPr lang="es-ES" sz="1800" dirty="0"/>
              <a:t>. La lista deberá ser presentada en orden alfabético. Incluir citación en el texto. Tipo de letra Calibri 18 </a:t>
            </a:r>
            <a:r>
              <a:rPr lang="es-ES" sz="1800" dirty="0" err="1"/>
              <a:t>pts</a:t>
            </a:r>
            <a:r>
              <a:rPr lang="es-ES" sz="1800" dirty="0"/>
              <a:t>, justificado.</a:t>
            </a:r>
          </a:p>
          <a:p>
            <a:pPr marL="0" indent="0" algn="just">
              <a:buNone/>
            </a:pPr>
            <a:r>
              <a:rPr lang="es-ES" sz="1800" dirty="0"/>
              <a:t>Para el caso de trabajos relacionados con el área de las CIENCIAS EXACTAS E INGENIERÍAS, EXCLUSIVAMENTE, los autores son requeridos para citar sus trabajos en formato IEEE. Se sugiere revisar </a:t>
            </a:r>
            <a:r>
              <a:rPr lang="es-ES" sz="1800" dirty="0" err="1"/>
              <a:t>documentoGuía</a:t>
            </a:r>
            <a:r>
              <a:rPr lang="es-ES" sz="1800" dirty="0"/>
              <a:t> Rápida IEEE </a:t>
            </a:r>
            <a:r>
              <a:rPr lang="es-ES" sz="1800" dirty="0" err="1"/>
              <a:t>pdf</a:t>
            </a:r>
            <a:r>
              <a:rPr lang="es-ES" sz="1800" dirty="0"/>
              <a:t>. Tipo de letra Calibri 18 </a:t>
            </a:r>
            <a:r>
              <a:rPr lang="es-ES" sz="1800" dirty="0" err="1"/>
              <a:t>pts</a:t>
            </a:r>
            <a:r>
              <a:rPr lang="es-ES" sz="1800" dirty="0"/>
              <a:t>, justificado.</a:t>
            </a:r>
            <a:endParaRPr lang="es-MX" sz="1800" dirty="0"/>
          </a:p>
        </p:txBody>
      </p:sp>
    </p:spTree>
    <p:extLst>
      <p:ext uri="{BB962C8B-B14F-4D97-AF65-F5344CB8AC3E}">
        <p14:creationId xmlns:p14="http://schemas.microsoft.com/office/powerpoint/2010/main" val="124725067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857</Words>
  <Application>Microsoft Office PowerPoint</Application>
  <PresentationFormat>Panorámica</PresentationFormat>
  <Paragraphs>30</Paragraphs>
  <Slides>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8</vt:i4>
      </vt:variant>
    </vt:vector>
  </HeadingPairs>
  <TitlesOfParts>
    <vt:vector size="13" baseType="lpstr">
      <vt:lpstr>Aptos</vt:lpstr>
      <vt:lpstr>Aptos Display</vt:lpstr>
      <vt:lpstr>Arial</vt:lpstr>
      <vt:lpstr>Calibri</vt:lpstr>
      <vt:lpstr>Tema de Office</vt:lpstr>
      <vt:lpstr>Presentación de PowerPoint</vt:lpstr>
      <vt:lpstr>Introducción</vt:lpstr>
      <vt:lpstr>Objetivo general</vt:lpstr>
      <vt:lpstr>Metodología</vt:lpstr>
      <vt:lpstr>Resultados</vt:lpstr>
      <vt:lpstr>Resultados</vt:lpstr>
      <vt:lpstr>Conclusiones</vt:lpstr>
      <vt:lpstr>Literatura citada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2026-04-14T01:51:47Z</dcterms:created>
  <dcterms:modified xsi:type="dcterms:W3CDTF">2026-04-14T01:57:11Z</dcterms:modified>
</cp:coreProperties>
</file>