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Play"/>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gYKS/OCm7njBrQ3J5XCK/l7kKzQ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Play-regular.fntdata"/><Relationship Id="rId10" Type="http://schemas.openxmlformats.org/officeDocument/2006/relationships/slide" Target="slides/slide6.xml"/><Relationship Id="rId13" Type="http://customschemas.google.com/relationships/presentationmetadata" Target="metadata"/><Relationship Id="rId12" Type="http://schemas.openxmlformats.org/officeDocument/2006/relationships/font" Target="fonts/Play-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3" name="Shape 13"/>
        <p:cNvGrpSpPr/>
        <p:nvPr/>
      </p:nvGrpSpPr>
      <p:grpSpPr>
        <a:xfrm>
          <a:off x="0" y="0"/>
          <a:ext cx="0" cy="0"/>
          <a:chOff x="0" y="0"/>
          <a:chExt cx="0" cy="0"/>
        </a:xfrm>
      </p:grpSpPr>
      <p:sp>
        <p:nvSpPr>
          <p:cNvPr id="14" name="Google Shape;14;p9"/>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 name="Google Shape;1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0" name="Shape 70"/>
        <p:cNvGrpSpPr/>
        <p:nvPr/>
      </p:nvGrpSpPr>
      <p:grpSpPr>
        <a:xfrm>
          <a:off x="0" y="0"/>
          <a:ext cx="0" cy="0"/>
          <a:chOff x="0" y="0"/>
          <a:chExt cx="0" cy="0"/>
        </a:xfrm>
      </p:grpSpPr>
      <p:sp>
        <p:nvSpPr>
          <p:cNvPr id="71" name="Google Shape;71;p1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6" name="Shape 76"/>
        <p:cNvGrpSpPr/>
        <p:nvPr/>
      </p:nvGrpSpPr>
      <p:grpSpPr>
        <a:xfrm>
          <a:off x="0" y="0"/>
          <a:ext cx="0" cy="0"/>
          <a:chOff x="0" y="0"/>
          <a:chExt cx="0" cy="0"/>
        </a:xfrm>
      </p:grpSpPr>
      <p:sp>
        <p:nvSpPr>
          <p:cNvPr id="77" name="Google Shape;77;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5" name="Shape 25"/>
        <p:cNvGrpSpPr/>
        <p:nvPr/>
      </p:nvGrpSpPr>
      <p:grpSpPr>
        <a:xfrm>
          <a:off x="0" y="0"/>
          <a:ext cx="0" cy="0"/>
          <a:chOff x="0" y="0"/>
          <a:chExt cx="0" cy="0"/>
        </a:xfrm>
      </p:grpSpPr>
      <p:sp>
        <p:nvSpPr>
          <p:cNvPr id="26" name="Google Shape;26;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8" name="Google Shape;2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1" name="Shape 31"/>
        <p:cNvGrpSpPr/>
        <p:nvPr/>
      </p:nvGrpSpPr>
      <p:grpSpPr>
        <a:xfrm>
          <a:off x="0" y="0"/>
          <a:ext cx="0" cy="0"/>
          <a:chOff x="0" y="0"/>
          <a:chExt cx="0" cy="0"/>
        </a:xfrm>
      </p:grpSpPr>
      <p:sp>
        <p:nvSpPr>
          <p:cNvPr id="32" name="Google Shape;32;p12"/>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8" name="Shape 38"/>
        <p:cNvGrpSpPr/>
        <p:nvPr/>
      </p:nvGrpSpPr>
      <p:grpSpPr>
        <a:xfrm>
          <a:off x="0" y="0"/>
          <a:ext cx="0" cy="0"/>
          <a:chOff x="0" y="0"/>
          <a:chExt cx="0" cy="0"/>
        </a:xfrm>
      </p:grpSpPr>
      <p:sp>
        <p:nvSpPr>
          <p:cNvPr id="39" name="Google Shape;39;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7" name="Shape 47"/>
        <p:cNvGrpSpPr/>
        <p:nvPr/>
      </p:nvGrpSpPr>
      <p:grpSpPr>
        <a:xfrm>
          <a:off x="0" y="0"/>
          <a:ext cx="0" cy="0"/>
          <a:chOff x="0" y="0"/>
          <a:chExt cx="0" cy="0"/>
        </a:xfrm>
      </p:grpSpPr>
      <p:sp>
        <p:nvSpPr>
          <p:cNvPr id="48" name="Google Shape;48;p1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2" name="Shape 52"/>
        <p:cNvGrpSpPr/>
        <p:nvPr/>
      </p:nvGrpSpPr>
      <p:grpSpPr>
        <a:xfrm>
          <a:off x="0" y="0"/>
          <a:ext cx="0" cy="0"/>
          <a:chOff x="0" y="0"/>
          <a:chExt cx="0" cy="0"/>
        </a:xfrm>
      </p:grpSpPr>
      <p:sp>
        <p:nvSpPr>
          <p:cNvPr id="53" name="Google Shape;5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6" name="Shape 56"/>
        <p:cNvGrpSpPr/>
        <p:nvPr/>
      </p:nvGrpSpPr>
      <p:grpSpPr>
        <a:xfrm>
          <a:off x="0" y="0"/>
          <a:ext cx="0" cy="0"/>
          <a:chOff x="0" y="0"/>
          <a:chExt cx="0" cy="0"/>
        </a:xfrm>
      </p:grpSpPr>
      <p:sp>
        <p:nvSpPr>
          <p:cNvPr id="57" name="Google Shape;57;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3" name="Shape 63"/>
        <p:cNvGrpSpPr/>
        <p:nvPr/>
      </p:nvGrpSpPr>
      <p:grpSpPr>
        <a:xfrm>
          <a:off x="0" y="0"/>
          <a:ext cx="0" cy="0"/>
          <a:chOff x="0" y="0"/>
          <a:chExt cx="0" cy="0"/>
        </a:xfrm>
      </p:grpSpPr>
      <p:sp>
        <p:nvSpPr>
          <p:cNvPr id="64" name="Google Shape;64;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7"/>
          <p:cNvSpPr/>
          <p:nvPr>
            <p:ph idx="2" type="pic"/>
          </p:nvPr>
        </p:nvSpPr>
        <p:spPr>
          <a:xfrm>
            <a:off x="5183188" y="987425"/>
            <a:ext cx="6172200" cy="4873625"/>
          </a:xfrm>
          <a:prstGeom prst="rect">
            <a:avLst/>
          </a:prstGeom>
          <a:noFill/>
          <a:ln>
            <a:noFill/>
          </a:ln>
        </p:spPr>
      </p:sp>
      <p:sp>
        <p:nvSpPr>
          <p:cNvPr id="66" name="Google Shape;66;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pic>
        <p:nvPicPr>
          <p:cNvPr id="11" name="Google Shape;11;p8"/>
          <p:cNvPicPr preferRelativeResize="0"/>
          <p:nvPr/>
        </p:nvPicPr>
        <p:blipFill rotWithShape="1">
          <a:blip r:embed="rId1">
            <a:alphaModFix/>
          </a:blip>
          <a:srcRect b="0" l="0" r="0" t="0"/>
          <a:stretch/>
        </p:blipFill>
        <p:spPr>
          <a:xfrm>
            <a:off x="8940800" y="180498"/>
            <a:ext cx="1442720" cy="793433"/>
          </a:xfrm>
          <a:prstGeom prst="rect">
            <a:avLst/>
          </a:prstGeom>
          <a:noFill/>
          <a:ln>
            <a:noFill/>
          </a:ln>
        </p:spPr>
      </p:pic>
      <p:pic>
        <p:nvPicPr>
          <p:cNvPr id="12" name="Google Shape;12;p8"/>
          <p:cNvPicPr preferRelativeResize="0"/>
          <p:nvPr/>
        </p:nvPicPr>
        <p:blipFill rotWithShape="1">
          <a:blip r:embed="rId2">
            <a:alphaModFix/>
          </a:blip>
          <a:srcRect b="0" l="0" r="0" t="0"/>
          <a:stretch/>
        </p:blipFill>
        <p:spPr>
          <a:xfrm>
            <a:off x="958850" y="212725"/>
            <a:ext cx="2832100" cy="587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
          <p:cNvSpPr txBox="1"/>
          <p:nvPr>
            <p:ph idx="1" type="body"/>
          </p:nvPr>
        </p:nvSpPr>
        <p:spPr>
          <a:xfrm>
            <a:off x="619836" y="1177356"/>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None/>
            </a:pPr>
            <a:r>
              <a:rPr b="1" lang="es-ES" sz="3200">
                <a:latin typeface="Calibri"/>
                <a:ea typeface="Calibri"/>
                <a:cs typeface="Calibri"/>
                <a:sym typeface="Calibri"/>
              </a:rPr>
              <a:t>Título del trabajo. Tipo de letra Calibri 32 pts, Negritas, Centrado</a:t>
            </a:r>
            <a:endParaRPr/>
          </a:p>
          <a:p>
            <a:pPr indent="-457200" lvl="0" marL="457200" rtl="0" algn="ctr">
              <a:lnSpc>
                <a:spcPct val="90000"/>
              </a:lnSpc>
              <a:spcBef>
                <a:spcPts val="1000"/>
              </a:spcBef>
              <a:spcAft>
                <a:spcPts val="0"/>
              </a:spcAft>
              <a:buClr>
                <a:schemeClr val="dk1"/>
              </a:buClr>
              <a:buSzPts val="2400"/>
              <a:buAutoNum type="alphaUcPeriod"/>
            </a:pPr>
            <a:r>
              <a:rPr b="1" lang="es-ES" sz="2400">
                <a:latin typeface="Calibri"/>
                <a:ea typeface="Calibri"/>
                <a:cs typeface="Calibri"/>
                <a:sym typeface="Calibri"/>
              </a:rPr>
              <a:t>Pérez González1, E. A. Campos Negrete2 Tipo de letra Calibri 24 pts, Negritas, Centrado</a:t>
            </a:r>
            <a:endParaRPr/>
          </a:p>
          <a:p>
            <a:pPr indent="0" lvl="0" marL="0" rtl="0" algn="l">
              <a:lnSpc>
                <a:spcPct val="90000"/>
              </a:lnSpc>
              <a:spcBef>
                <a:spcPts val="1000"/>
              </a:spcBef>
              <a:spcAft>
                <a:spcPts val="0"/>
              </a:spcAft>
              <a:buClr>
                <a:schemeClr val="dk1"/>
              </a:buClr>
              <a:buSzPts val="1800"/>
              <a:buNone/>
            </a:pPr>
            <a:r>
              <a:rPr b="1" lang="es-ES" sz="1800">
                <a:latin typeface="Calibri"/>
                <a:ea typeface="Calibri"/>
                <a:cs typeface="Calibri"/>
                <a:sym typeface="Calibri"/>
              </a:rPr>
              <a:t>1 Estudiante de Médico Veterinario y Zootecnista. 2 Estudiante de Ingeniería en Sistemas Biológicos</a:t>
            </a:r>
            <a:endParaRPr b="1" sz="18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551597" y="816212"/>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Introducción</a:t>
            </a:r>
            <a:endParaRPr/>
          </a:p>
        </p:txBody>
      </p:sp>
      <p:sp>
        <p:nvSpPr>
          <p:cNvPr id="92" name="Google Shape;92;p2"/>
          <p:cNvSpPr txBox="1"/>
          <p:nvPr>
            <p:ph idx="1" type="body"/>
          </p:nvPr>
        </p:nvSpPr>
        <p:spPr>
          <a:xfrm>
            <a:off x="749489" y="1465500"/>
            <a:ext cx="10515600" cy="4351338"/>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1800"/>
              <a:buNone/>
            </a:pPr>
            <a:r>
              <a:rPr lang="es-ES" sz="1800">
                <a:latin typeface="Calibri"/>
                <a:ea typeface="Calibri"/>
                <a:cs typeface="Calibri"/>
                <a:sym typeface="Calibri"/>
              </a:rPr>
              <a:t>Está conformada por: Planteamiento del problema, justificación y pregunta específica de investigación. Tipo de letra Calibri 18 pts, justificado.</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Planteamiento del problema: Se debe afinar y estructurar formalmente la idea de lo que se desea investigar y delimitar un problema específico en términos concretos y explícitos. Se inicia con la descripción del problema o fenómeno central que motiva la investigación. Se desglosan los conceptos y datos que lo constituyen con fundamento en información, en caso de que aplique, de instituciones oficiales (INEGI, IIEG, OMS, ENSANUT, Bases de Datos Científicas, etc.). Si los autores consideran conveniente puede incluir información de reportes de investigación, tesis, libros, etc. En todo caso será esta información obtenida de espacios científicos válidos. Es posible ir de problemas generales a particulares, teniendo cuidado en mantenerse centrado en su objeto de estudio.</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Justificación: Es necesario fundamentar o argumentar las razones que motivan a realizar el estudio (¿por qué es conveniente llevar a cabo la investigación?) con base en la literatura publicada. Además, se sugiere que seDefine el qué, dónde y cuándo se va a realizar el estudio. No se utilizarán verbos en infinitivo como se hace con los objetivos. Es conveniente incluir en quién o quiénes se hace el estudio o en qué áreas o campos se trabajará y por último incluir el dónde y cuándo se va a realizar la investigación. Tipo de letra Calibri 18 pts. Texto Justificado. describa los beneficios que se derivan de la investigación.</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Pregunta específica de investigación: Una vez que se ha establecido con claridad cuál es el problema de estudio, éste deberá ser convertido en una pregunta de investigación.</a:t>
            </a:r>
            <a:endParaRPr sz="18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Objetivo general</a:t>
            </a:r>
            <a:endParaRPr/>
          </a:p>
        </p:txBody>
      </p:sp>
      <p:sp>
        <p:nvSpPr>
          <p:cNvPr id="98" name="Google Shape;98;p3"/>
          <p:cNvSpPr txBox="1"/>
          <p:nvPr>
            <p:ph idx="1" type="body"/>
          </p:nvPr>
        </p:nvSpPr>
        <p:spPr>
          <a:xfrm>
            <a:off x="838200" y="2078108"/>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2800"/>
              <a:buNone/>
            </a:pPr>
            <a:r>
              <a:rPr lang="es-ES">
                <a:latin typeface="Calibri"/>
                <a:ea typeface="Calibri"/>
                <a:cs typeface="Calibri"/>
                <a:sym typeface="Calibri"/>
              </a:rPr>
              <a:t>El objetivo expresa lo que se pretende lograr a través de la investigación; es el propósito fundamental que guía el estudio. Su redacción se inicia con un verbo en infinitivo. Tipo de letra Calibri 28 pts, justificado.</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Metodología</a:t>
            </a:r>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Describir de forma clara los métodos y técnicas de recopilación y análisis de la información recolectada. Tipo de letra Calibri 18 pts, justificado.</a:t>
            </a:r>
            <a:endParaRPr sz="18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Resultados esperados</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2800"/>
              <a:buNone/>
            </a:pPr>
            <a:r>
              <a:rPr lang="es-ES"/>
              <a:t>Da cuenta de los resultados que espera obtener de forma congruente con el objetivo planteado. Tipo de letra Calibri 18 pts. Texto Justificado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7"/>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Literatura citada</a:t>
            </a:r>
            <a:endParaRPr/>
          </a:p>
        </p:txBody>
      </p:sp>
      <p:sp>
        <p:nvSpPr>
          <p:cNvPr id="116" name="Google Shape;116;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es-ES" sz="1800"/>
              <a:t>Lineamientos de la American Psychological Association (APA) 7a. Edición. Se sugiere revisar documento Guía Rápida APA pdf. La lista deberá ser presentada en orden alfabético. Incluir citación en el texto. Tipo de letra Calibri 18 pts, justificado.</a:t>
            </a:r>
            <a:endParaRPr/>
          </a:p>
          <a:p>
            <a:pPr indent="0" lvl="0" marL="0" rtl="0" algn="just">
              <a:lnSpc>
                <a:spcPct val="90000"/>
              </a:lnSpc>
              <a:spcBef>
                <a:spcPts val="1000"/>
              </a:spcBef>
              <a:spcAft>
                <a:spcPts val="0"/>
              </a:spcAft>
              <a:buClr>
                <a:schemeClr val="dk1"/>
              </a:buClr>
              <a:buSzPts val="1800"/>
              <a:buNone/>
            </a:pPr>
            <a:r>
              <a:rPr lang="es-ES" sz="1800"/>
              <a:t>Para el caso de trabajos relacionados con el área de las CIENCIAS EXACTAS E INGENIERÍAS, EXCLUSIVAMENTE, los autores son requeridos para citar sus trabajos en formato IEEE. Se sugiere revisar documentoGuía Rápida IEEE pdf. Tipo de letra Calibri 18 pts, justificado.</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2026-04-14T01:53:22Z</dcterms:created>
</cp:coreProperties>
</file>