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Lst>
  <p:sldSz cy="6858000" cx="12192000"/>
  <p:notesSz cx="6858000" cy="9144000"/>
  <p:embeddedFontLst>
    <p:embeddedFont>
      <p:font typeface="Play"/>
      <p:regular r:id="rId12"/>
      <p:bold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4" roundtripDataSignature="AMtx7mjqxSy2rd5D+5qPOIQIy2t9raUyV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Play-bold.fntdata"/><Relationship Id="rId12" Type="http://schemas.openxmlformats.org/officeDocument/2006/relationships/font" Target="fonts/Play-regular.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4"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13" name="Shape 13"/>
        <p:cNvGrpSpPr/>
        <p:nvPr/>
      </p:nvGrpSpPr>
      <p:grpSpPr>
        <a:xfrm>
          <a:off x="0" y="0"/>
          <a:ext cx="0" cy="0"/>
          <a:chOff x="0" y="0"/>
          <a:chExt cx="0" cy="0"/>
        </a:xfrm>
      </p:grpSpPr>
      <p:sp>
        <p:nvSpPr>
          <p:cNvPr id="14" name="Google Shape;14;p9"/>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 name="Google Shape;16;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70" name="Shape 70"/>
        <p:cNvGrpSpPr/>
        <p:nvPr/>
      </p:nvGrpSpPr>
      <p:grpSpPr>
        <a:xfrm>
          <a:off x="0" y="0"/>
          <a:ext cx="0" cy="0"/>
          <a:chOff x="0" y="0"/>
          <a:chExt cx="0" cy="0"/>
        </a:xfrm>
      </p:grpSpPr>
      <p:sp>
        <p:nvSpPr>
          <p:cNvPr id="71" name="Google Shape;71;p18"/>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3" name="Google Shape;73;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76" name="Shape 76"/>
        <p:cNvGrpSpPr/>
        <p:nvPr/>
      </p:nvGrpSpPr>
      <p:grpSpPr>
        <a:xfrm>
          <a:off x="0" y="0"/>
          <a:ext cx="0" cy="0"/>
          <a:chOff x="0" y="0"/>
          <a:chExt cx="0" cy="0"/>
        </a:xfrm>
      </p:grpSpPr>
      <p:sp>
        <p:nvSpPr>
          <p:cNvPr id="77" name="Google Shape;77;p1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19" name="Shape 19"/>
        <p:cNvGrpSpPr/>
        <p:nvPr/>
      </p:nvGrpSpPr>
      <p:grpSpPr>
        <a:xfrm>
          <a:off x="0" y="0"/>
          <a:ext cx="0" cy="0"/>
          <a:chOff x="0" y="0"/>
          <a:chExt cx="0" cy="0"/>
        </a:xfrm>
      </p:grpSpPr>
      <p:sp>
        <p:nvSpPr>
          <p:cNvPr id="20" name="Google Shape;20;p10"/>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10"/>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2" name="Google Shape;22;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25" name="Shape 25"/>
        <p:cNvGrpSpPr/>
        <p:nvPr/>
      </p:nvGrpSpPr>
      <p:grpSpPr>
        <a:xfrm>
          <a:off x="0" y="0"/>
          <a:ext cx="0" cy="0"/>
          <a:chOff x="0" y="0"/>
          <a:chExt cx="0" cy="0"/>
        </a:xfrm>
      </p:grpSpPr>
      <p:sp>
        <p:nvSpPr>
          <p:cNvPr id="26" name="Google Shape;26;p1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1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28" name="Google Shape;28;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31" name="Shape 31"/>
        <p:cNvGrpSpPr/>
        <p:nvPr/>
      </p:nvGrpSpPr>
      <p:grpSpPr>
        <a:xfrm>
          <a:off x="0" y="0"/>
          <a:ext cx="0" cy="0"/>
          <a:chOff x="0" y="0"/>
          <a:chExt cx="0" cy="0"/>
        </a:xfrm>
      </p:grpSpPr>
      <p:sp>
        <p:nvSpPr>
          <p:cNvPr id="32" name="Google Shape;32;p12"/>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1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4" name="Google Shape;34;p1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5" name="Google Shape;35;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38" name="Shape 38"/>
        <p:cNvGrpSpPr/>
        <p:nvPr/>
      </p:nvGrpSpPr>
      <p:grpSpPr>
        <a:xfrm>
          <a:off x="0" y="0"/>
          <a:ext cx="0" cy="0"/>
          <a:chOff x="0" y="0"/>
          <a:chExt cx="0" cy="0"/>
        </a:xfrm>
      </p:grpSpPr>
      <p:sp>
        <p:nvSpPr>
          <p:cNvPr id="39" name="Google Shape;39;p13"/>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13"/>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13"/>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el título" type="titleOnly">
  <p:cSld name="TITLE_ONLY">
    <p:spTree>
      <p:nvGrpSpPr>
        <p:cNvPr id="47" name="Shape 47"/>
        <p:cNvGrpSpPr/>
        <p:nvPr/>
      </p:nvGrpSpPr>
      <p:grpSpPr>
        <a:xfrm>
          <a:off x="0" y="0"/>
          <a:ext cx="0" cy="0"/>
          <a:chOff x="0" y="0"/>
          <a:chExt cx="0" cy="0"/>
        </a:xfrm>
      </p:grpSpPr>
      <p:sp>
        <p:nvSpPr>
          <p:cNvPr id="48" name="Google Shape;48;p14"/>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52" name="Shape 52"/>
        <p:cNvGrpSpPr/>
        <p:nvPr/>
      </p:nvGrpSpPr>
      <p:grpSpPr>
        <a:xfrm>
          <a:off x="0" y="0"/>
          <a:ext cx="0" cy="0"/>
          <a:chOff x="0" y="0"/>
          <a:chExt cx="0" cy="0"/>
        </a:xfrm>
      </p:grpSpPr>
      <p:sp>
        <p:nvSpPr>
          <p:cNvPr id="53" name="Google Shape;53;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56" name="Shape 56"/>
        <p:cNvGrpSpPr/>
        <p:nvPr/>
      </p:nvGrpSpPr>
      <p:grpSpPr>
        <a:xfrm>
          <a:off x="0" y="0"/>
          <a:ext cx="0" cy="0"/>
          <a:chOff x="0" y="0"/>
          <a:chExt cx="0" cy="0"/>
        </a:xfrm>
      </p:grpSpPr>
      <p:sp>
        <p:nvSpPr>
          <p:cNvPr id="57" name="Google Shape;57;p1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9" name="Google Shape;59;p1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0" name="Google Shape;60;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63" name="Shape 63"/>
        <p:cNvGrpSpPr/>
        <p:nvPr/>
      </p:nvGrpSpPr>
      <p:grpSpPr>
        <a:xfrm>
          <a:off x="0" y="0"/>
          <a:ext cx="0" cy="0"/>
          <a:chOff x="0" y="0"/>
          <a:chExt cx="0" cy="0"/>
        </a:xfrm>
      </p:grpSpPr>
      <p:sp>
        <p:nvSpPr>
          <p:cNvPr id="64" name="Google Shape;64;p1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7"/>
          <p:cNvSpPr/>
          <p:nvPr>
            <p:ph idx="2" type="pic"/>
          </p:nvPr>
        </p:nvSpPr>
        <p:spPr>
          <a:xfrm>
            <a:off x="5183188" y="987425"/>
            <a:ext cx="6172200" cy="4873625"/>
          </a:xfrm>
          <a:prstGeom prst="rect">
            <a:avLst/>
          </a:prstGeom>
          <a:noFill/>
          <a:ln>
            <a:noFill/>
          </a:ln>
        </p:spPr>
      </p:sp>
      <p:sp>
        <p:nvSpPr>
          <p:cNvPr id="66" name="Google Shape;66;p1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7" name="Google Shape;67;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jp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4" Type="http://schemas.openxmlformats.org/officeDocument/2006/relationships/theme" Target="../theme/theme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 name="Google Shape;8;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pic>
        <p:nvPicPr>
          <p:cNvPr id="11" name="Google Shape;11;p8"/>
          <p:cNvPicPr preferRelativeResize="0"/>
          <p:nvPr/>
        </p:nvPicPr>
        <p:blipFill rotWithShape="1">
          <a:blip r:embed="rId1">
            <a:alphaModFix/>
          </a:blip>
          <a:srcRect b="0" l="0" r="0" t="0"/>
          <a:stretch/>
        </p:blipFill>
        <p:spPr>
          <a:xfrm>
            <a:off x="8940800" y="180498"/>
            <a:ext cx="1442720" cy="793433"/>
          </a:xfrm>
          <a:prstGeom prst="rect">
            <a:avLst/>
          </a:prstGeom>
          <a:noFill/>
          <a:ln>
            <a:noFill/>
          </a:ln>
        </p:spPr>
      </p:pic>
      <p:pic>
        <p:nvPicPr>
          <p:cNvPr id="12" name="Google Shape;12;p8"/>
          <p:cNvPicPr preferRelativeResize="0"/>
          <p:nvPr/>
        </p:nvPicPr>
        <p:blipFill rotWithShape="1">
          <a:blip r:embed="rId2">
            <a:alphaModFix/>
          </a:blip>
          <a:srcRect b="0" l="0" r="0" t="0"/>
          <a:stretch/>
        </p:blipFill>
        <p:spPr>
          <a:xfrm>
            <a:off x="958850" y="212725"/>
            <a:ext cx="2832100" cy="587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
          <p:cNvSpPr txBox="1"/>
          <p:nvPr>
            <p:ph idx="1" type="body"/>
          </p:nvPr>
        </p:nvSpPr>
        <p:spPr>
          <a:xfrm>
            <a:off x="619836" y="1177356"/>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None/>
            </a:pPr>
            <a:r>
              <a:rPr b="1" lang="es-ES" sz="3200">
                <a:latin typeface="Calibri"/>
                <a:ea typeface="Calibri"/>
                <a:cs typeface="Calibri"/>
                <a:sym typeface="Calibri"/>
              </a:rPr>
              <a:t>Título del trabajo. Tipo de letra Calibri 32 pts, Negritas, Centrado</a:t>
            </a:r>
            <a:endParaRPr/>
          </a:p>
          <a:p>
            <a:pPr indent="-457200" lvl="0" marL="457200" rtl="0" algn="ctr">
              <a:lnSpc>
                <a:spcPct val="90000"/>
              </a:lnSpc>
              <a:spcBef>
                <a:spcPts val="1000"/>
              </a:spcBef>
              <a:spcAft>
                <a:spcPts val="0"/>
              </a:spcAft>
              <a:buClr>
                <a:schemeClr val="dk1"/>
              </a:buClr>
              <a:buSzPts val="2400"/>
              <a:buAutoNum type="alphaUcPeriod"/>
            </a:pPr>
            <a:r>
              <a:rPr b="1" lang="es-ES" sz="2400">
                <a:latin typeface="Calibri"/>
                <a:ea typeface="Calibri"/>
                <a:cs typeface="Calibri"/>
                <a:sym typeface="Calibri"/>
              </a:rPr>
              <a:t>Pérez González1, E. A. Campos Negrete2 Tipo de letra Calibri 24 pts, Negritas, Centrado</a:t>
            </a:r>
            <a:endParaRPr/>
          </a:p>
          <a:p>
            <a:pPr indent="0" lvl="0" marL="0" rtl="0" algn="l">
              <a:lnSpc>
                <a:spcPct val="90000"/>
              </a:lnSpc>
              <a:spcBef>
                <a:spcPts val="1000"/>
              </a:spcBef>
              <a:spcAft>
                <a:spcPts val="0"/>
              </a:spcAft>
              <a:buClr>
                <a:schemeClr val="dk1"/>
              </a:buClr>
              <a:buSzPts val="1800"/>
              <a:buNone/>
            </a:pPr>
            <a:r>
              <a:rPr b="1" lang="es-ES" sz="1800">
                <a:latin typeface="Calibri"/>
                <a:ea typeface="Calibri"/>
                <a:cs typeface="Calibri"/>
                <a:sym typeface="Calibri"/>
              </a:rPr>
              <a:t>1 Estudiante de Médico Veterinario y Zootecnista. 2 Estudiante de Ingeniería en Sistemas Biológicos</a:t>
            </a:r>
            <a:endParaRPr b="1" sz="180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
          <p:cNvSpPr txBox="1"/>
          <p:nvPr>
            <p:ph type="title"/>
          </p:nvPr>
        </p:nvSpPr>
        <p:spPr>
          <a:xfrm>
            <a:off x="551597" y="816212"/>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Introducción</a:t>
            </a:r>
            <a:endParaRPr/>
          </a:p>
        </p:txBody>
      </p:sp>
      <p:sp>
        <p:nvSpPr>
          <p:cNvPr id="92" name="Google Shape;92;p2"/>
          <p:cNvSpPr txBox="1"/>
          <p:nvPr>
            <p:ph idx="1" type="body"/>
          </p:nvPr>
        </p:nvSpPr>
        <p:spPr>
          <a:xfrm>
            <a:off x="749489" y="1465500"/>
            <a:ext cx="10515600" cy="4351338"/>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chemeClr val="dk1"/>
              </a:buClr>
              <a:buSzPts val="1800"/>
              <a:buNone/>
            </a:pPr>
            <a:r>
              <a:rPr lang="es-ES" sz="1800">
                <a:latin typeface="Calibri"/>
                <a:ea typeface="Calibri"/>
                <a:cs typeface="Calibri"/>
                <a:sym typeface="Calibri"/>
              </a:rPr>
              <a:t>Está conformada por: Planteamiento del problema, justificación y pregunta específica de investigación. Tipo de letra Calibri 18 pts, justificado.</a:t>
            </a:r>
            <a:endParaRPr/>
          </a:p>
          <a:p>
            <a:pPr indent="0" lvl="0" marL="0" rtl="0" algn="just">
              <a:lnSpc>
                <a:spcPct val="90000"/>
              </a:lnSpc>
              <a:spcBef>
                <a:spcPts val="1000"/>
              </a:spcBef>
              <a:spcAft>
                <a:spcPts val="0"/>
              </a:spcAft>
              <a:buClr>
                <a:schemeClr val="dk1"/>
              </a:buClr>
              <a:buSzPts val="1800"/>
              <a:buNone/>
            </a:pPr>
            <a:r>
              <a:rPr lang="es-ES" sz="1800">
                <a:latin typeface="Calibri"/>
                <a:ea typeface="Calibri"/>
                <a:cs typeface="Calibri"/>
                <a:sym typeface="Calibri"/>
              </a:rPr>
              <a:t>● Planteamiento del problema: Se debe afinar y estructurar formalmente la idea de lo que se desea investigar y delimitar un problema específico en términos concretos y explícitos. Se inicia con la descripción del problema o fenómeno central que motiva la investigación. Se desglosan los conceptos y datos que lo constituyen con fundamento en información, en caso de que aplique, de instituciones oficiales (INEGI, IIEG, OMS, ENSANUT, Bases de Datos Científicas, etc.). Si los autores consideran conveniente puede incluir información de reportes de investigación, tesis, libros, etc. En todo caso será esta información obtenida de espacios científicos válidos. Es posible ir de problemas generales a particulares, teniendo cuidado en mantenerse centrado en su objeto de estudio.</a:t>
            </a:r>
            <a:endParaRPr/>
          </a:p>
          <a:p>
            <a:pPr indent="0" lvl="0" marL="0" rtl="0" algn="just">
              <a:lnSpc>
                <a:spcPct val="90000"/>
              </a:lnSpc>
              <a:spcBef>
                <a:spcPts val="1000"/>
              </a:spcBef>
              <a:spcAft>
                <a:spcPts val="0"/>
              </a:spcAft>
              <a:buClr>
                <a:schemeClr val="dk1"/>
              </a:buClr>
              <a:buSzPts val="1800"/>
              <a:buNone/>
            </a:pPr>
            <a:r>
              <a:rPr lang="es-ES" sz="1800">
                <a:latin typeface="Calibri"/>
                <a:ea typeface="Calibri"/>
                <a:cs typeface="Calibri"/>
                <a:sym typeface="Calibri"/>
              </a:rPr>
              <a:t>● Justificación: Es necesario fundamentar o argumentar las razones que motivan a realizar el estudio (¿por qué es conveniente llevar a cabo la investigación?) con base en la literatura publicada. Además, se sugiere que seDefine el qué, dónde y cuándo se va a realizar el estudio. No se utilizarán verbos en infinitivo como se hace con los objetivos. Es conveniente incluir en quién o quiénes se hace el estudio o en qué áreas o campos se trabajará y por último incluir el dónde y cuándo se va a realizar la investigación. Tipo de letra Calibri 18 pts. Texto Justificado. describa los beneficios que se derivan de la investigación.</a:t>
            </a:r>
            <a:endParaRPr/>
          </a:p>
          <a:p>
            <a:pPr indent="0" lvl="0" marL="0" rtl="0" algn="just">
              <a:lnSpc>
                <a:spcPct val="90000"/>
              </a:lnSpc>
              <a:spcBef>
                <a:spcPts val="1000"/>
              </a:spcBef>
              <a:spcAft>
                <a:spcPts val="0"/>
              </a:spcAft>
              <a:buClr>
                <a:schemeClr val="dk1"/>
              </a:buClr>
              <a:buSzPts val="1800"/>
              <a:buNone/>
            </a:pPr>
            <a:r>
              <a:rPr lang="es-ES" sz="1800">
                <a:latin typeface="Calibri"/>
                <a:ea typeface="Calibri"/>
                <a:cs typeface="Calibri"/>
                <a:sym typeface="Calibri"/>
              </a:rPr>
              <a:t>● Pregunta específica de investigación: Una vez que se ha establecido con claridad cuál es el problema de estudio, éste deberá ser convertido en una pregunta de investigación.</a:t>
            </a:r>
            <a:endParaRPr sz="18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3"/>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Objetivo general</a:t>
            </a:r>
            <a:endParaRPr/>
          </a:p>
        </p:txBody>
      </p:sp>
      <p:sp>
        <p:nvSpPr>
          <p:cNvPr id="98" name="Google Shape;98;p3"/>
          <p:cNvSpPr txBox="1"/>
          <p:nvPr>
            <p:ph idx="1" type="body"/>
          </p:nvPr>
        </p:nvSpPr>
        <p:spPr>
          <a:xfrm>
            <a:off x="838200" y="2078108"/>
            <a:ext cx="10515600" cy="4351338"/>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chemeClr val="dk1"/>
              </a:buClr>
              <a:buSzPts val="2800"/>
              <a:buNone/>
            </a:pPr>
            <a:r>
              <a:rPr lang="es-ES">
                <a:latin typeface="Calibri"/>
                <a:ea typeface="Calibri"/>
                <a:cs typeface="Calibri"/>
                <a:sym typeface="Calibri"/>
              </a:rPr>
              <a:t>El objetivo expresa lo que se pretende lograr a través de la investigación; es el propósito fundamental que guía el estudio. Su redacción se inicia con un verbo en infinitivo. Tipo de letra Calibri 28 pts, justificado.</a:t>
            </a:r>
            <a:endParaRPr>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4"/>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Metodología</a:t>
            </a:r>
            <a:endParaRPr/>
          </a:p>
        </p:txBody>
      </p:sp>
      <p:sp>
        <p:nvSpPr>
          <p:cNvPr id="104" name="Google Shape;104;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chemeClr val="dk1"/>
              </a:buClr>
              <a:buSzPts val="1800"/>
              <a:buNone/>
            </a:pPr>
            <a:r>
              <a:t/>
            </a:r>
            <a:endParaRPr sz="1800">
              <a:latin typeface="Calibri"/>
              <a:ea typeface="Calibri"/>
              <a:cs typeface="Calibri"/>
              <a:sym typeface="Calibri"/>
            </a:endParaRPr>
          </a:p>
          <a:p>
            <a:pPr indent="0" lvl="0" marL="0" rtl="0" algn="just">
              <a:lnSpc>
                <a:spcPct val="90000"/>
              </a:lnSpc>
              <a:spcBef>
                <a:spcPts val="1000"/>
              </a:spcBef>
              <a:spcAft>
                <a:spcPts val="0"/>
              </a:spcAft>
              <a:buClr>
                <a:schemeClr val="dk1"/>
              </a:buClr>
              <a:buSzPts val="1800"/>
              <a:buNone/>
            </a:pPr>
            <a:r>
              <a:rPr lang="es-ES" sz="1800">
                <a:latin typeface="Calibri"/>
                <a:ea typeface="Calibri"/>
                <a:cs typeface="Calibri"/>
                <a:sym typeface="Calibri"/>
              </a:rPr>
              <a:t>Describir de forma clara los métodos y técnicas de recopilación y análisis de la información recolectada. Tipo de letra Calibri 18 pts, justificado.</a:t>
            </a:r>
            <a:endParaRPr sz="18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5"/>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Descripción de avances</a:t>
            </a:r>
            <a:endParaRPr/>
          </a:p>
        </p:txBody>
      </p:sp>
      <p:sp>
        <p:nvSpPr>
          <p:cNvPr id="110" name="Google Shape;110;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0" lvl="0" marL="0" rtl="0" algn="just">
              <a:lnSpc>
                <a:spcPct val="90000"/>
              </a:lnSpc>
              <a:spcBef>
                <a:spcPts val="0"/>
              </a:spcBef>
              <a:spcAft>
                <a:spcPts val="0"/>
              </a:spcAft>
              <a:buClr>
                <a:schemeClr val="dk1"/>
              </a:buClr>
              <a:buSzPts val="1800"/>
              <a:buNone/>
            </a:pPr>
            <a:r>
              <a:rPr lang="es-ES" sz="1800">
                <a:latin typeface="Calibri"/>
                <a:ea typeface="Calibri"/>
                <a:cs typeface="Calibri"/>
                <a:sym typeface="Calibri"/>
              </a:rPr>
              <a:t>El avance de un proyecto de investigación marca el grado en el que se está cumpliendo con el alcance estimado en el desarrollo de la investigación. Generalmente, los avances no tienen un modo automático de ser medidos, y es una persona quien con base en la experiencia o a la realización de una lista de chequeo determina el grado de compleción de un proyecto.</a:t>
            </a:r>
            <a:endParaRPr/>
          </a:p>
          <a:p>
            <a:pPr indent="0" lvl="0" marL="0" rtl="0" algn="just">
              <a:lnSpc>
                <a:spcPct val="90000"/>
              </a:lnSpc>
              <a:spcBef>
                <a:spcPts val="1000"/>
              </a:spcBef>
              <a:spcAft>
                <a:spcPts val="0"/>
              </a:spcAft>
              <a:buClr>
                <a:schemeClr val="dk1"/>
              </a:buClr>
              <a:buSzPts val="1800"/>
              <a:buNone/>
            </a:pPr>
            <a:r>
              <a:rPr lang="es-ES" sz="1800">
                <a:latin typeface="Calibri"/>
                <a:ea typeface="Calibri"/>
                <a:cs typeface="Calibri"/>
                <a:sym typeface="Calibri"/>
              </a:rPr>
              <a:t>Grado de avance: Tomando en cuenta los objetivos propuestos en el proyecto, se establece en una redacción sintética, el grado de avance general del mismo. Busca contrastar las actividades planteadas dentro del proyecto, con las actividades que fueron efectivamente llevadas a cabo. Se sugiere establecer con claridad cuáles actividades fueron ejecutadas en su totalidad y cuáles no fueron iniciadas o completadas dentro del período previsto. Finalmente menciona el grado de avance global logrado a la fecha del informe.</a:t>
            </a:r>
            <a:endParaRPr/>
          </a:p>
          <a:p>
            <a:pPr indent="0" lvl="0" marL="0" rtl="0" algn="just">
              <a:lnSpc>
                <a:spcPct val="90000"/>
              </a:lnSpc>
              <a:spcBef>
                <a:spcPts val="1000"/>
              </a:spcBef>
              <a:spcAft>
                <a:spcPts val="0"/>
              </a:spcAft>
              <a:buClr>
                <a:schemeClr val="dk1"/>
              </a:buClr>
              <a:buSzPts val="1800"/>
              <a:buNone/>
            </a:pPr>
            <a:r>
              <a:rPr lang="es-ES" sz="1800">
                <a:latin typeface="Calibri"/>
                <a:ea typeface="Calibri"/>
                <a:cs typeface="Calibri"/>
                <a:sym typeface="Calibri"/>
              </a:rPr>
              <a:t>Limitaciones o problemas encontrados: Indique las principales limitantes técnicas, administrativas u otras, que se le han presentado en el desarrollo del proyecto de investigación y que han afectado su óptima ejecución. Estos avances permiten dar a conocer los logros y dificultades en los proyectos de investigación y modificar o reorientar, si fuera necesario, sus objetivos.</a:t>
            </a:r>
            <a:endParaRPr/>
          </a:p>
          <a:p>
            <a:pPr indent="0" lvl="0" marL="0" rtl="0" algn="just">
              <a:lnSpc>
                <a:spcPct val="90000"/>
              </a:lnSpc>
              <a:spcBef>
                <a:spcPts val="1000"/>
              </a:spcBef>
              <a:spcAft>
                <a:spcPts val="0"/>
              </a:spcAft>
              <a:buClr>
                <a:schemeClr val="dk1"/>
              </a:buClr>
              <a:buSzPts val="1800"/>
              <a:buNone/>
            </a:pPr>
            <a:r>
              <a:rPr lang="es-ES" sz="1800">
                <a:latin typeface="Calibri"/>
                <a:ea typeface="Calibri"/>
                <a:cs typeface="Calibri"/>
                <a:sym typeface="Calibri"/>
              </a:rPr>
              <a:t>Tipo de letra Calibri 18 pts, justificado. En caso de ser necesaria la inclusión de Figuras, éstas deberán mantenerse centradas dentro de la columna correspondiente. La etiqueta asociada será con letra Calibri 10 pts. Centrada en negrita. La figura deberá ser referenciada en el texto de documento.</a:t>
            </a:r>
            <a:endParaRPr sz="18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6"/>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Descripción de avances</a:t>
            </a:r>
            <a:endParaRPr/>
          </a:p>
        </p:txBody>
      </p:sp>
      <p:sp>
        <p:nvSpPr>
          <p:cNvPr id="116" name="Google Shape;116;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chemeClr val="dk1"/>
              </a:buClr>
              <a:buSzPts val="1600"/>
              <a:buNone/>
            </a:pPr>
            <a:r>
              <a:rPr b="1" lang="es-ES" sz="1600">
                <a:latin typeface="Calibri"/>
                <a:ea typeface="Calibri"/>
                <a:cs typeface="Calibri"/>
                <a:sym typeface="Calibri"/>
              </a:rPr>
              <a:t>Figura 1. Leones Negros de la Universidad de Guadalajara</a:t>
            </a:r>
            <a:endParaRPr/>
          </a:p>
          <a:p>
            <a:pPr indent="0" lvl="0" marL="0" rtl="0" algn="just">
              <a:lnSpc>
                <a:spcPct val="90000"/>
              </a:lnSpc>
              <a:spcBef>
                <a:spcPts val="1000"/>
              </a:spcBef>
              <a:spcAft>
                <a:spcPts val="0"/>
              </a:spcAft>
              <a:buClr>
                <a:schemeClr val="dk1"/>
              </a:buClr>
              <a:buSzPts val="1800"/>
              <a:buNone/>
            </a:pPr>
            <a:r>
              <a:t/>
            </a:r>
            <a:endParaRPr sz="1800">
              <a:latin typeface="Calibri"/>
              <a:ea typeface="Calibri"/>
              <a:cs typeface="Calibri"/>
              <a:sym typeface="Calibri"/>
            </a:endParaRPr>
          </a:p>
          <a:p>
            <a:pPr indent="0" lvl="0" marL="0" rtl="0" algn="just">
              <a:lnSpc>
                <a:spcPct val="90000"/>
              </a:lnSpc>
              <a:spcBef>
                <a:spcPts val="1000"/>
              </a:spcBef>
              <a:spcAft>
                <a:spcPts val="0"/>
              </a:spcAft>
              <a:buClr>
                <a:schemeClr val="dk1"/>
              </a:buClr>
              <a:buSzPts val="1800"/>
              <a:buNone/>
            </a:pPr>
            <a:r>
              <a:t/>
            </a:r>
            <a:endParaRPr sz="1800">
              <a:latin typeface="Calibri"/>
              <a:ea typeface="Calibri"/>
              <a:cs typeface="Calibri"/>
              <a:sym typeface="Calibri"/>
            </a:endParaRPr>
          </a:p>
          <a:p>
            <a:pPr indent="0" lvl="0" marL="0" rtl="0" algn="just">
              <a:lnSpc>
                <a:spcPct val="90000"/>
              </a:lnSpc>
              <a:spcBef>
                <a:spcPts val="1000"/>
              </a:spcBef>
              <a:spcAft>
                <a:spcPts val="0"/>
              </a:spcAft>
              <a:buClr>
                <a:schemeClr val="dk1"/>
              </a:buClr>
              <a:buSzPts val="1800"/>
              <a:buNone/>
            </a:pPr>
            <a:r>
              <a:t/>
            </a:r>
            <a:endParaRPr sz="1800">
              <a:latin typeface="Calibri"/>
              <a:ea typeface="Calibri"/>
              <a:cs typeface="Calibri"/>
              <a:sym typeface="Calibri"/>
            </a:endParaRPr>
          </a:p>
          <a:p>
            <a:pPr indent="0" lvl="0" marL="0" rtl="0" algn="just">
              <a:lnSpc>
                <a:spcPct val="90000"/>
              </a:lnSpc>
              <a:spcBef>
                <a:spcPts val="1000"/>
              </a:spcBef>
              <a:spcAft>
                <a:spcPts val="0"/>
              </a:spcAft>
              <a:buClr>
                <a:schemeClr val="dk1"/>
              </a:buClr>
              <a:buSzPts val="1800"/>
              <a:buNone/>
            </a:pPr>
            <a:r>
              <a:t/>
            </a:r>
            <a:endParaRPr sz="1800">
              <a:latin typeface="Calibri"/>
              <a:ea typeface="Calibri"/>
              <a:cs typeface="Calibri"/>
              <a:sym typeface="Calibri"/>
            </a:endParaRPr>
          </a:p>
          <a:p>
            <a:pPr indent="0" lvl="0" marL="0" rtl="0" algn="just">
              <a:lnSpc>
                <a:spcPct val="90000"/>
              </a:lnSpc>
              <a:spcBef>
                <a:spcPts val="1000"/>
              </a:spcBef>
              <a:spcAft>
                <a:spcPts val="0"/>
              </a:spcAft>
              <a:buClr>
                <a:schemeClr val="dk1"/>
              </a:buClr>
              <a:buSzPts val="1800"/>
              <a:buNone/>
            </a:pPr>
            <a:r>
              <a:t/>
            </a:r>
            <a:endParaRPr sz="1800">
              <a:latin typeface="Calibri"/>
              <a:ea typeface="Calibri"/>
              <a:cs typeface="Calibri"/>
              <a:sym typeface="Calibri"/>
            </a:endParaRPr>
          </a:p>
          <a:p>
            <a:pPr indent="0" lvl="0" marL="0" rtl="0" algn="just">
              <a:lnSpc>
                <a:spcPct val="90000"/>
              </a:lnSpc>
              <a:spcBef>
                <a:spcPts val="1000"/>
              </a:spcBef>
              <a:spcAft>
                <a:spcPts val="0"/>
              </a:spcAft>
              <a:buClr>
                <a:schemeClr val="dk1"/>
              </a:buClr>
              <a:buSzPts val="1400"/>
              <a:buNone/>
            </a:pPr>
            <a:r>
              <a:rPr i="1" lang="es-ES" sz="1400">
                <a:latin typeface="Calibri"/>
                <a:ea typeface="Calibri"/>
                <a:cs typeface="Calibri"/>
                <a:sym typeface="Calibri"/>
              </a:rPr>
              <a:t>Nota: </a:t>
            </a:r>
            <a:r>
              <a:rPr lang="es-ES" sz="1400">
                <a:latin typeface="Calibri"/>
                <a:ea typeface="Calibri"/>
                <a:cs typeface="Calibri"/>
                <a:sym typeface="Calibri"/>
              </a:rPr>
              <a:t>Tomado de la página oficial de la UDG.</a:t>
            </a:r>
            <a:endParaRPr/>
          </a:p>
          <a:p>
            <a:pPr indent="0" lvl="0" marL="0" rtl="0" algn="just">
              <a:lnSpc>
                <a:spcPct val="90000"/>
              </a:lnSpc>
              <a:spcBef>
                <a:spcPts val="1000"/>
              </a:spcBef>
              <a:spcAft>
                <a:spcPts val="0"/>
              </a:spcAft>
              <a:buClr>
                <a:schemeClr val="dk1"/>
              </a:buClr>
              <a:buSzPts val="1800"/>
              <a:buNone/>
            </a:pPr>
            <a:r>
              <a:rPr lang="es-ES" sz="1800">
                <a:latin typeface="Calibri"/>
                <a:ea typeface="Calibri"/>
                <a:cs typeface="Calibri"/>
                <a:sym typeface="Calibri"/>
              </a:rPr>
              <a:t>En el caso de tablas, la etiqueta asociada será como en las figuras. Los títulos de cada columna deberán ser en letra Calibrí 16 pts, centrada, negritas y mayúsculas. La nota será en tamaño 14 y el resto de la información de cada casilla será en letra Calibrí 18 pts. justificado.</a:t>
            </a:r>
            <a:endParaRPr sz="1800">
              <a:latin typeface="Calibri"/>
              <a:ea typeface="Calibri"/>
              <a:cs typeface="Calibri"/>
              <a:sym typeface="Calibri"/>
            </a:endParaRPr>
          </a:p>
        </p:txBody>
      </p:sp>
      <p:pic>
        <p:nvPicPr>
          <p:cNvPr id="117" name="Google Shape;117;p6"/>
          <p:cNvPicPr preferRelativeResize="0"/>
          <p:nvPr/>
        </p:nvPicPr>
        <p:blipFill rotWithShape="1">
          <a:blip r:embed="rId3">
            <a:alphaModFix/>
          </a:blip>
          <a:srcRect b="0" l="0" r="0" t="0"/>
          <a:stretch/>
        </p:blipFill>
        <p:spPr>
          <a:xfrm>
            <a:off x="2607007" y="2342013"/>
            <a:ext cx="1409700" cy="14097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7"/>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Literatura citada</a:t>
            </a:r>
            <a:endParaRPr/>
          </a:p>
        </p:txBody>
      </p:sp>
      <p:sp>
        <p:nvSpPr>
          <p:cNvPr id="123" name="Google Shape;123;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chemeClr val="dk1"/>
              </a:buClr>
              <a:buSzPts val="1800"/>
              <a:buNone/>
            </a:pPr>
            <a:r>
              <a:rPr lang="es-ES" sz="1800"/>
              <a:t>Lineamientos de la American Psychological Association (APA) 7a. Edición. Se sugiere revisar documento Guía Rápida APA pdf. La lista deberá ser presentada en orden alfabético. Incluir citación en el texto. Tipo de letra Calibri 18 pts, justificado.</a:t>
            </a:r>
            <a:endParaRPr/>
          </a:p>
          <a:p>
            <a:pPr indent="0" lvl="0" marL="0" rtl="0" algn="just">
              <a:lnSpc>
                <a:spcPct val="90000"/>
              </a:lnSpc>
              <a:spcBef>
                <a:spcPts val="1000"/>
              </a:spcBef>
              <a:spcAft>
                <a:spcPts val="0"/>
              </a:spcAft>
              <a:buClr>
                <a:schemeClr val="dk1"/>
              </a:buClr>
              <a:buSzPts val="1800"/>
              <a:buNone/>
            </a:pPr>
            <a:r>
              <a:rPr lang="es-ES" sz="1800"/>
              <a:t>Para el caso de trabajos relacionados con el área de las CIENCIAS EXACTAS E INGENIERÍAS, EXCLUSIVAMENTE, los autores son requeridos para citar sus trabajos en formato IEEE. Se sugiere revisar documentoGuía Rápida IEEE pdf. Tipo de letra Calibri 18 pts, justificado.</a:t>
            </a:r>
            <a:endParaRPr sz="18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2026-04-14T01:51:47Z</dcterms:created>
</cp:coreProperties>
</file>